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8" r:id="rId11"/>
    <p:sldId id="267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ен триъгъл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Свободна форм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Свободна форм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Свободна форм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аво съединение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V-образна стрел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-образна стрел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Свободна форма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авоъгълен триъгъл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аво съединение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-образна стрел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-образна стрел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Свободна форма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авоъгълен триъгъл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аво съединение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bg-BG" b="1" dirty="0" smtClean="0">
                <a:solidFill>
                  <a:schemeClr val="accent4"/>
                </a:solidFill>
              </a:rPr>
              <a:t>                         </a:t>
            </a:r>
            <a:r>
              <a:rPr lang="bg-BG" sz="3600" b="1" dirty="0" smtClean="0">
                <a:solidFill>
                  <a:schemeClr val="accent4"/>
                </a:solidFill>
              </a:rPr>
              <a:t>Портфолио </a:t>
            </a:r>
          </a:p>
          <a:p>
            <a:pPr marL="109728" indent="0">
              <a:buNone/>
            </a:pPr>
            <a:r>
              <a:rPr lang="bg-BG" b="1" dirty="0">
                <a:solidFill>
                  <a:schemeClr val="accent4"/>
                </a:solidFill>
              </a:rPr>
              <a:t> </a:t>
            </a:r>
            <a:r>
              <a:rPr lang="bg-BG" b="1" dirty="0" smtClean="0">
                <a:solidFill>
                  <a:schemeClr val="accent4"/>
                </a:solidFill>
              </a:rPr>
              <a:t>                                 на</a:t>
            </a:r>
          </a:p>
          <a:p>
            <a:pPr marL="109728" indent="0">
              <a:buNone/>
            </a:pPr>
            <a:r>
              <a:rPr lang="bg-BG" b="1" dirty="0" smtClean="0">
                <a:solidFill>
                  <a:schemeClr val="accent4"/>
                </a:solidFill>
              </a:rPr>
              <a:t>                Иванка Николова </a:t>
            </a:r>
            <a:r>
              <a:rPr lang="bg-BG" b="1" dirty="0" err="1" smtClean="0">
                <a:solidFill>
                  <a:schemeClr val="accent4"/>
                </a:solidFill>
              </a:rPr>
              <a:t>Маленова</a:t>
            </a:r>
            <a:endParaRPr lang="bg-BG" b="1" dirty="0" smtClean="0">
              <a:solidFill>
                <a:schemeClr val="accent4"/>
              </a:solidFill>
            </a:endParaRPr>
          </a:p>
          <a:p>
            <a:pPr marL="109728" indent="0">
              <a:buNone/>
            </a:pPr>
            <a:endParaRPr lang="bg-BG" b="1" dirty="0" smtClean="0">
              <a:solidFill>
                <a:schemeClr val="accent4"/>
              </a:solidFill>
            </a:endParaRPr>
          </a:p>
          <a:p>
            <a:pPr marL="109728" indent="0">
              <a:buNone/>
            </a:pPr>
            <a:r>
              <a:rPr lang="bg-BG" b="1" dirty="0" smtClean="0">
                <a:solidFill>
                  <a:schemeClr val="accent4"/>
                </a:solidFill>
              </a:rPr>
              <a:t>                    Старши начален учител</a:t>
            </a:r>
          </a:p>
          <a:p>
            <a:pPr marL="109728" indent="0">
              <a:buNone/>
            </a:pPr>
            <a:r>
              <a:rPr lang="bg-BG" b="1" dirty="0" smtClean="0">
                <a:solidFill>
                  <a:schemeClr val="accent4"/>
                </a:solidFill>
              </a:rPr>
              <a:t>                       в НУ“Васил Левски“</a:t>
            </a:r>
          </a:p>
          <a:p>
            <a:pPr marL="109728" indent="0">
              <a:buNone/>
            </a:pPr>
            <a:r>
              <a:rPr lang="bg-BG" b="1" dirty="0" smtClean="0">
                <a:solidFill>
                  <a:schemeClr val="accent4"/>
                </a:solidFill>
              </a:rPr>
              <a:t>                            с. Иганово</a:t>
            </a:r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Cambria" panose="02040503050406030204" pitchFamily="18" charset="0"/>
              </a:rPr>
              <a:t> </a:t>
            </a:r>
            <a:br>
              <a:rPr lang="ru-RU" sz="4000" dirty="0" smtClean="0">
                <a:latin typeface="Cambria" panose="02040503050406030204" pitchFamily="18" charset="0"/>
              </a:rPr>
            </a:br>
            <a:r>
              <a:rPr lang="ru-RU" sz="4000" dirty="0" smtClean="0">
                <a:latin typeface="Cambria" panose="02040503050406030204" pitchFamily="18" charset="0"/>
              </a:rPr>
              <a:t> </a:t>
            </a:r>
            <a:br>
              <a:rPr lang="ru-RU" sz="4000" dirty="0" smtClean="0">
                <a:latin typeface="Cambria" panose="02040503050406030204" pitchFamily="18" charset="0"/>
              </a:rPr>
            </a:br>
            <a:r>
              <a:rPr lang="ru-RU" sz="4000" dirty="0" smtClean="0">
                <a:latin typeface="Cambria" panose="02040503050406030204" pitchFamily="18" charset="0"/>
              </a:rPr>
              <a:t> </a:t>
            </a:r>
            <a:br>
              <a:rPr lang="ru-RU" sz="4000" dirty="0" smtClean="0">
                <a:latin typeface="Cambria" panose="02040503050406030204" pitchFamily="18" charset="0"/>
              </a:rPr>
            </a:br>
            <a:r>
              <a:rPr lang="ru-RU" sz="4000" dirty="0" smtClean="0">
                <a:latin typeface="Cambria" panose="02040503050406030204" pitchFamily="18" charset="0"/>
              </a:rPr>
              <a:t>           </a:t>
            </a:r>
            <a:endParaRPr lang="bg-BG" sz="4000" dirty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013176"/>
            <a:ext cx="18002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3995936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143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27168" cy="4738538"/>
          </a:xfrm>
        </p:spPr>
        <p:txBody>
          <a:bodyPr>
            <a:normAutofit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sz="2400" dirty="0">
                <a:solidFill>
                  <a:schemeClr val="accent4"/>
                </a:solidFill>
                <a:latin typeface="Cambria" panose="02040503050406030204" pitchFamily="18" charset="0"/>
              </a:rPr>
              <a:t>„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Без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истинска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и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всеотдайна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обич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към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децата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никой не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може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да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бъде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учител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в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най-дълбокия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смисъл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на </a:t>
            </a:r>
            <a:r>
              <a:rPr lang="ru-RU" sz="3200" b="1" dirty="0" err="1">
                <a:solidFill>
                  <a:schemeClr val="accent4"/>
                </a:solidFill>
                <a:latin typeface="Cambria" panose="02040503050406030204" pitchFamily="18" charset="0"/>
              </a:rPr>
              <a:t>това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 понятие.“ </a:t>
            </a:r>
            <a:r>
              <a:rPr lang="ru-RU" sz="32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/>
            </a:r>
            <a:br>
              <a:rPr lang="ru-RU" sz="32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</a:br>
            <a:r>
              <a:rPr lang="ru-RU" sz="3200" b="1" dirty="0" smtClean="0">
                <a:solidFill>
                  <a:schemeClr val="accent4"/>
                </a:solidFill>
                <a:latin typeface="Cambria" panose="02040503050406030204" pitchFamily="18" charset="0"/>
              </a:rPr>
              <a:t>Я</a:t>
            </a:r>
            <a:r>
              <a:rPr lang="ru-RU" sz="3200" b="1" dirty="0">
                <a:solidFill>
                  <a:schemeClr val="accent4"/>
                </a:solidFill>
                <a:latin typeface="Cambria" panose="02040503050406030204" pitchFamily="18" charset="0"/>
              </a:rPr>
              <a:t>. А. КОМЕНСКИ </a:t>
            </a:r>
            <a:endParaRPr lang="bg-BG" sz="3200" dirty="0">
              <a:solidFill>
                <a:schemeClr val="accent4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74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d\Desktop\SAM_27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4302654" cy="242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2274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sz="3100" dirty="0" err="1">
                <a:latin typeface="Cambria" panose="02040503050406030204" pitchFamily="18" charset="0"/>
              </a:rPr>
              <a:t>Моето</a:t>
            </a:r>
            <a:r>
              <a:rPr lang="ru-RU" sz="3100" dirty="0">
                <a:latin typeface="Cambria" panose="02040503050406030204" pitchFamily="18" charset="0"/>
              </a:rPr>
              <a:t> училище </a:t>
            </a:r>
            <a:r>
              <a:rPr lang="ru-RU" sz="3100" b="1" dirty="0" smtClean="0">
                <a:latin typeface="Cambria" panose="02040503050406030204" pitchFamily="18" charset="0"/>
              </a:rPr>
              <a:t> </a:t>
            </a:r>
            <a:r>
              <a:rPr lang="bg-BG" sz="3100" b="1" dirty="0">
                <a:latin typeface="Cambria" panose="02040503050406030204" pitchFamily="18" charset="0"/>
              </a:rPr>
              <a:t>Н</a:t>
            </a:r>
            <a:r>
              <a:rPr lang="ru-RU" sz="3100" b="1" dirty="0" smtClean="0">
                <a:latin typeface="Cambria" panose="02040503050406030204" pitchFamily="18" charset="0"/>
              </a:rPr>
              <a:t>У </a:t>
            </a:r>
            <a:r>
              <a:rPr lang="ru-RU" sz="3100" dirty="0" smtClean="0">
                <a:latin typeface="Cambria" panose="02040503050406030204" pitchFamily="18" charset="0"/>
              </a:rPr>
              <a:t>„</a:t>
            </a:r>
            <a:r>
              <a:rPr lang="ru-RU" sz="3100" b="1" dirty="0" smtClean="0">
                <a:latin typeface="Cambria" panose="02040503050406030204" pitchFamily="18" charset="0"/>
              </a:rPr>
              <a:t>ВАСИЛ ЛЕВСКИ“ </a:t>
            </a:r>
            <a:r>
              <a:rPr lang="ru-RU" sz="3100" dirty="0">
                <a:latin typeface="Cambria" panose="02040503050406030204" pitchFamily="18" charset="0"/>
              </a:rPr>
              <a:t/>
            </a:r>
            <a:br>
              <a:rPr lang="ru-RU" sz="3100" dirty="0">
                <a:latin typeface="Cambria" panose="02040503050406030204" pitchFamily="18" charset="0"/>
              </a:rPr>
            </a:br>
            <a:r>
              <a:rPr lang="ru-RU" sz="3100" dirty="0" err="1">
                <a:latin typeface="Cambria" panose="02040503050406030204" pitchFamily="18" charset="0"/>
              </a:rPr>
              <a:t>Начален</a:t>
            </a:r>
            <a:r>
              <a:rPr lang="ru-RU" sz="3100" dirty="0">
                <a:latin typeface="Cambria" panose="02040503050406030204" pitchFamily="18" charset="0"/>
              </a:rPr>
              <a:t> </a:t>
            </a:r>
            <a:r>
              <a:rPr lang="ru-RU" sz="3100" dirty="0" err="1">
                <a:latin typeface="Cambria" panose="02040503050406030204" pitchFamily="18" charset="0"/>
              </a:rPr>
              <a:t>учител</a:t>
            </a:r>
            <a:r>
              <a:rPr lang="ru-RU" sz="3100" dirty="0">
                <a:latin typeface="Cambria" panose="02040503050406030204" pitchFamily="18" charset="0"/>
              </a:rPr>
              <a:t> е </a:t>
            </a:r>
            <a:r>
              <a:rPr lang="ru-RU" sz="3100" dirty="0" err="1">
                <a:latin typeface="Cambria" panose="02040503050406030204" pitchFamily="18" charset="0"/>
              </a:rPr>
              <a:t>този</a:t>
            </a:r>
            <a:r>
              <a:rPr lang="ru-RU" sz="3100" dirty="0">
                <a:latin typeface="Cambria" panose="02040503050406030204" pitchFamily="18" charset="0"/>
              </a:rPr>
              <a:t>, </a:t>
            </a:r>
            <a:r>
              <a:rPr lang="ru-RU" sz="3100" dirty="0" err="1">
                <a:latin typeface="Cambria" panose="02040503050406030204" pitchFamily="18" charset="0"/>
              </a:rPr>
              <a:t>който</a:t>
            </a:r>
            <a:r>
              <a:rPr lang="ru-RU" sz="3100" dirty="0">
                <a:latin typeface="Cambria" panose="02040503050406030204" pitchFamily="18" charset="0"/>
              </a:rPr>
              <a:t> за </a:t>
            </a:r>
            <a:r>
              <a:rPr lang="ru-RU" sz="3100" dirty="0" err="1">
                <a:latin typeface="Cambria" panose="02040503050406030204" pitchFamily="18" charset="0"/>
              </a:rPr>
              <a:t>първи</a:t>
            </a:r>
            <a:r>
              <a:rPr lang="ru-RU" sz="3100" dirty="0">
                <a:latin typeface="Cambria" panose="02040503050406030204" pitchFamily="18" charset="0"/>
              </a:rPr>
              <a:t> </a:t>
            </a:r>
            <a:r>
              <a:rPr lang="ru-RU" sz="3100" dirty="0" err="1">
                <a:latin typeface="Cambria" panose="02040503050406030204" pitchFamily="18" charset="0"/>
              </a:rPr>
              <a:t>път</a:t>
            </a:r>
            <a:r>
              <a:rPr lang="ru-RU" sz="3100" dirty="0">
                <a:latin typeface="Cambria" panose="02040503050406030204" pitchFamily="18" charset="0"/>
              </a:rPr>
              <a:t> </a:t>
            </a:r>
            <a:r>
              <a:rPr lang="ru-RU" sz="3100" dirty="0" err="1">
                <a:latin typeface="Cambria" panose="02040503050406030204" pitchFamily="18" charset="0"/>
              </a:rPr>
              <a:t>въвежда</a:t>
            </a:r>
            <a:r>
              <a:rPr lang="ru-RU" sz="3100" dirty="0">
                <a:latin typeface="Cambria" panose="02040503050406030204" pitchFamily="18" charset="0"/>
              </a:rPr>
              <a:t> </a:t>
            </a:r>
            <a:r>
              <a:rPr lang="ru-RU" sz="3100" dirty="0" err="1">
                <a:latin typeface="Cambria" panose="02040503050406030204" pitchFamily="18" charset="0"/>
              </a:rPr>
              <a:t>децата</a:t>
            </a:r>
            <a:r>
              <a:rPr lang="ru-RU" sz="3100" dirty="0">
                <a:latin typeface="Cambria" panose="02040503050406030204" pitchFamily="18" charset="0"/>
              </a:rPr>
              <a:t> в храма на </a:t>
            </a:r>
            <a:r>
              <a:rPr lang="ru-RU" sz="3100" dirty="0" err="1">
                <a:latin typeface="Cambria" panose="02040503050406030204" pitchFamily="18" charset="0"/>
              </a:rPr>
              <a:t>знанието</a:t>
            </a:r>
            <a:r>
              <a:rPr lang="ru-RU" sz="3100" dirty="0">
                <a:latin typeface="Cambria" panose="02040503050406030204" pitchFamily="18" charset="0"/>
              </a:rPr>
              <a:t>. Тук </a:t>
            </a:r>
            <a:r>
              <a:rPr lang="ru-RU" sz="3100" dirty="0" err="1">
                <a:latin typeface="Cambria" panose="02040503050406030204" pitchFamily="18" charset="0"/>
              </a:rPr>
              <a:t>започва</a:t>
            </a:r>
            <a:r>
              <a:rPr lang="ru-RU" sz="3100" dirty="0">
                <a:latin typeface="Cambria" panose="02040503050406030204" pitchFamily="18" charset="0"/>
              </a:rPr>
              <a:t> </a:t>
            </a:r>
            <a:r>
              <a:rPr lang="ru-RU" sz="3100" dirty="0" err="1">
                <a:latin typeface="Cambria" panose="02040503050406030204" pitchFamily="18" charset="0"/>
              </a:rPr>
              <a:t>тяхната</a:t>
            </a:r>
            <a:r>
              <a:rPr lang="ru-RU" sz="3100" dirty="0">
                <a:latin typeface="Cambria" panose="02040503050406030204" pitchFamily="18" charset="0"/>
              </a:rPr>
              <a:t> подготовка - </a:t>
            </a:r>
            <a:r>
              <a:rPr lang="ru-RU" sz="3100" dirty="0" err="1">
                <a:latin typeface="Cambria" panose="02040503050406030204" pitchFamily="18" charset="0"/>
              </a:rPr>
              <a:t>изкачването</a:t>
            </a:r>
            <a:r>
              <a:rPr lang="ru-RU" sz="3100" dirty="0">
                <a:latin typeface="Cambria" panose="02040503050406030204" pitchFamily="18" charset="0"/>
              </a:rPr>
              <a:t> по </a:t>
            </a:r>
            <a:r>
              <a:rPr lang="ru-RU" sz="3100" dirty="0" err="1">
                <a:latin typeface="Cambria" panose="02040503050406030204" pitchFamily="18" charset="0"/>
              </a:rPr>
              <a:t>стълбата</a:t>
            </a:r>
            <a:r>
              <a:rPr lang="ru-RU" sz="3100" dirty="0">
                <a:latin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</a:rPr>
              <a:t>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</a:t>
            </a:r>
            <a:endParaRPr lang="bg-BG" dirty="0">
              <a:latin typeface="Cambria" panose="02040503050406030204" pitchFamily="18" charset="0"/>
            </a:endParaRPr>
          </a:p>
        </p:txBody>
      </p:sp>
      <p:pic>
        <p:nvPicPr>
          <p:cNvPr id="1031" name="Picture 7" descr="C:\Users\md\Desktop\SAM_2739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4944"/>
            <a:ext cx="2004814" cy="20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691680" y="548680"/>
            <a:ext cx="6766520" cy="5184576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bg-BG" sz="3100" b="0" dirty="0" smtClean="0"/>
              <a:t>Лична информация</a:t>
            </a:r>
            <a:br>
              <a:rPr lang="bg-BG" sz="3100" b="0" dirty="0" smtClean="0"/>
            </a:br>
            <a:r>
              <a:rPr lang="bg-BG" sz="3100" b="0" dirty="0" smtClean="0"/>
              <a:t> </a:t>
            </a:r>
            <a:br>
              <a:rPr lang="bg-BG" sz="3100" b="0" dirty="0" smtClean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en-US" sz="3100" b="0" dirty="0"/>
              <a:t/>
            </a:r>
            <a:br>
              <a:rPr lang="en-US" sz="3100" b="0" dirty="0"/>
            </a:b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bg-BG" sz="3100" dirty="0" smtClean="0"/>
              <a:t>Име</a:t>
            </a:r>
            <a:r>
              <a:rPr lang="bg-BG" sz="3100" b="0" dirty="0" smtClean="0"/>
              <a:t> – Иванка Николова </a:t>
            </a:r>
            <a:r>
              <a:rPr lang="bg-BG" sz="3100" b="0" dirty="0" err="1" smtClean="0"/>
              <a:t>Маленова</a:t>
            </a:r>
            <a:r>
              <a:rPr lang="bg-BG" sz="3100" b="0" dirty="0"/>
              <a:t/>
            </a:r>
            <a:br>
              <a:rPr lang="bg-BG" sz="3100" b="0" dirty="0"/>
            </a:br>
            <a:r>
              <a:rPr lang="ru-RU" sz="3100" dirty="0"/>
              <a:t>О</a:t>
            </a:r>
            <a:r>
              <a:rPr lang="ru-RU" sz="3100" dirty="0" smtClean="0"/>
              <a:t>бразование</a:t>
            </a:r>
            <a:r>
              <a:rPr lang="ru-RU" sz="3100" b="0" dirty="0" smtClean="0"/>
              <a:t> </a:t>
            </a:r>
            <a:r>
              <a:rPr lang="ru-RU" sz="3100" b="0" dirty="0"/>
              <a:t>– </a:t>
            </a:r>
            <a:r>
              <a:rPr lang="ru-RU" sz="3100" b="0" dirty="0" err="1" smtClean="0"/>
              <a:t>висше</a:t>
            </a:r>
            <a:r>
              <a:rPr lang="ru-RU" sz="3100" b="0" dirty="0" smtClean="0"/>
              <a:t> </a:t>
            </a:r>
            <a:r>
              <a:rPr lang="ru-RU" sz="3100" b="0" dirty="0" err="1"/>
              <a:t>Б</a:t>
            </a:r>
            <a:r>
              <a:rPr lang="ru-RU" sz="3100" b="0" dirty="0" err="1" smtClean="0"/>
              <a:t>акалавър</a:t>
            </a: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bg-BG" sz="3100" dirty="0" smtClean="0"/>
              <a:t>Бакалавър</a:t>
            </a:r>
            <a:r>
              <a:rPr lang="bg-BG" sz="3100" b="0" dirty="0" smtClean="0"/>
              <a:t> – Начална  педагогика</a:t>
            </a:r>
            <a:r>
              <a:rPr lang="ru-RU" sz="3100" b="0" dirty="0" smtClean="0"/>
              <a:t> </a:t>
            </a:r>
            <a:r>
              <a:rPr lang="en-US" sz="3100" b="0" dirty="0" smtClean="0"/>
              <a:t/>
            </a:r>
            <a:br>
              <a:rPr lang="en-US" sz="3100" b="0" dirty="0" smtClean="0"/>
            </a:br>
            <a:r>
              <a:rPr lang="ru-RU" sz="3100" dirty="0" err="1" smtClean="0"/>
              <a:t>Специалност</a:t>
            </a:r>
            <a:r>
              <a:rPr lang="ru-RU" sz="3100" b="0" dirty="0" smtClean="0"/>
              <a:t> – </a:t>
            </a:r>
            <a:r>
              <a:rPr lang="ru-RU" sz="3100" b="0" dirty="0" err="1" smtClean="0"/>
              <a:t>начален</a:t>
            </a:r>
            <a:r>
              <a:rPr lang="ru-RU" sz="3100" b="0" dirty="0" smtClean="0"/>
              <a:t> </a:t>
            </a:r>
            <a:r>
              <a:rPr lang="ru-RU" sz="3100" b="0" dirty="0" err="1" smtClean="0"/>
              <a:t>учител</a:t>
            </a:r>
            <a:r>
              <a:rPr lang="ru-RU" sz="3100" b="0" dirty="0" smtClean="0"/>
              <a:t> </a:t>
            </a:r>
            <a:r>
              <a:rPr lang="ru-RU" sz="3100" b="0" dirty="0"/>
              <a:t/>
            </a:r>
            <a:br>
              <a:rPr lang="ru-RU" sz="3100" b="0" dirty="0"/>
            </a:br>
            <a:r>
              <a:rPr lang="bg-BG" sz="3100" dirty="0" smtClean="0"/>
              <a:t>Педагогически </a:t>
            </a:r>
            <a:r>
              <a:rPr lang="bg-BG" sz="3100" dirty="0"/>
              <a:t>стаж </a:t>
            </a:r>
            <a:r>
              <a:rPr lang="bg-BG" sz="3100" b="0" dirty="0" smtClean="0"/>
              <a:t>–38 години </a:t>
            </a:r>
            <a:r>
              <a:rPr lang="bg-BG" sz="1800" b="0" dirty="0"/>
              <a:t/>
            </a:r>
            <a:br>
              <a:rPr lang="bg-BG" sz="1800" b="0" dirty="0"/>
            </a:br>
            <a:r>
              <a:rPr lang="bg-BG" sz="1800" b="0" dirty="0"/>
              <a:t/>
            </a:r>
            <a:br>
              <a:rPr lang="bg-BG" sz="1800" b="0" dirty="0"/>
            </a:br>
            <a:r>
              <a:rPr lang="ru-RU" b="0" dirty="0" smtClean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05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476672"/>
            <a:ext cx="7467600" cy="5760640"/>
          </a:xfrm>
        </p:spPr>
        <p:txBody>
          <a:bodyPr>
            <a:normAutofit fontScale="77500" lnSpcReduction="20000"/>
          </a:bodyPr>
          <a:lstStyle/>
          <a:p>
            <a:endParaRPr lang="bg-BG" dirty="0"/>
          </a:p>
          <a:p>
            <a:r>
              <a:rPr lang="bg-BG" dirty="0"/>
              <a:t>ЗА МЕН </a:t>
            </a:r>
          </a:p>
          <a:p>
            <a:r>
              <a:rPr lang="ru-RU" dirty="0"/>
              <a:t>Аз </a:t>
            </a:r>
            <a:r>
              <a:rPr lang="ru-RU" dirty="0" err="1"/>
              <a:t>съм</a:t>
            </a:r>
            <a:r>
              <a:rPr lang="ru-RU" dirty="0"/>
              <a:t> контактна и позитивна </a:t>
            </a:r>
            <a:r>
              <a:rPr lang="ru-RU" dirty="0" err="1"/>
              <a:t>личност</a:t>
            </a:r>
            <a:r>
              <a:rPr lang="ru-RU" dirty="0"/>
              <a:t>. </a:t>
            </a:r>
            <a:r>
              <a:rPr lang="ru-RU" dirty="0" err="1"/>
              <a:t>Поддържам</a:t>
            </a:r>
            <a:r>
              <a:rPr lang="ru-RU" dirty="0"/>
              <a:t> </a:t>
            </a:r>
            <a:r>
              <a:rPr lang="ru-RU" dirty="0" err="1"/>
              <a:t>отлични</a:t>
            </a:r>
            <a:r>
              <a:rPr lang="ru-RU" dirty="0"/>
              <a:t> взаимоотношения с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ме</a:t>
            </a:r>
            <a:r>
              <a:rPr lang="ru-RU" dirty="0"/>
              <a:t> </a:t>
            </a:r>
            <a:r>
              <a:rPr lang="ru-RU" dirty="0" err="1"/>
              <a:t>заобикалят</a:t>
            </a:r>
            <a:r>
              <a:rPr lang="ru-RU" dirty="0"/>
              <a:t>. </a:t>
            </a:r>
            <a:r>
              <a:rPr lang="ru-RU" dirty="0" err="1"/>
              <a:t>Уважавам</a:t>
            </a:r>
            <a:r>
              <a:rPr lang="ru-RU" dirty="0"/>
              <a:t> </a:t>
            </a:r>
            <a:r>
              <a:rPr lang="ru-RU" dirty="0" err="1"/>
              <a:t>колегите</a:t>
            </a:r>
            <a:r>
              <a:rPr lang="ru-RU" dirty="0"/>
              <a:t> си, </a:t>
            </a:r>
            <a:r>
              <a:rPr lang="ru-RU" dirty="0" err="1"/>
              <a:t>учениците</a:t>
            </a:r>
            <a:r>
              <a:rPr lang="ru-RU" dirty="0"/>
              <a:t> и </a:t>
            </a:r>
            <a:r>
              <a:rPr lang="ru-RU" dirty="0" err="1"/>
              <a:t>родителите</a:t>
            </a:r>
            <a:r>
              <a:rPr lang="ru-RU" dirty="0"/>
              <a:t>. Имам </a:t>
            </a:r>
            <a:r>
              <a:rPr lang="ru-RU" dirty="0" err="1"/>
              <a:t>добри</a:t>
            </a:r>
            <a:r>
              <a:rPr lang="ru-RU" dirty="0"/>
              <a:t> </a:t>
            </a:r>
            <a:r>
              <a:rPr lang="ru-RU" dirty="0" err="1"/>
              <a:t>комуникативни</a:t>
            </a:r>
            <a:r>
              <a:rPr lang="ru-RU" dirty="0"/>
              <a:t>, </a:t>
            </a:r>
            <a:r>
              <a:rPr lang="ru-RU" dirty="0" err="1"/>
              <a:t>социални</a:t>
            </a:r>
            <a:r>
              <a:rPr lang="ru-RU" dirty="0"/>
              <a:t> и </a:t>
            </a:r>
            <a:r>
              <a:rPr lang="ru-RU" dirty="0" err="1"/>
              <a:t>организационни</a:t>
            </a:r>
            <a:r>
              <a:rPr lang="ru-RU" dirty="0"/>
              <a:t> умения. </a:t>
            </a:r>
          </a:p>
          <a:p>
            <a:r>
              <a:rPr lang="ru-RU" dirty="0"/>
              <a:t></a:t>
            </a:r>
            <a:r>
              <a:rPr lang="ru-RU" dirty="0" err="1"/>
              <a:t>Поставям</a:t>
            </a:r>
            <a:r>
              <a:rPr lang="ru-RU" dirty="0"/>
              <a:t> ученика в </a:t>
            </a:r>
            <a:r>
              <a:rPr lang="ru-RU" dirty="0" err="1"/>
              <a:t>центъра</a:t>
            </a:r>
            <a:r>
              <a:rPr lang="ru-RU" dirty="0"/>
              <a:t> на </a:t>
            </a:r>
            <a:r>
              <a:rPr lang="ru-RU" dirty="0" err="1"/>
              <a:t>вниманието</a:t>
            </a:r>
            <a:r>
              <a:rPr lang="ru-RU" dirty="0"/>
              <a:t> ми. Стремя се да </a:t>
            </a:r>
            <a:r>
              <a:rPr lang="ru-RU" dirty="0" err="1"/>
              <a:t>спомагам</a:t>
            </a:r>
            <a:r>
              <a:rPr lang="ru-RU" dirty="0"/>
              <a:t> за </a:t>
            </a:r>
            <a:r>
              <a:rPr lang="ru-RU" dirty="0" err="1"/>
              <a:t>неговото</a:t>
            </a:r>
            <a:r>
              <a:rPr lang="ru-RU" dirty="0"/>
              <a:t> </a:t>
            </a:r>
            <a:r>
              <a:rPr lang="ru-RU" dirty="0" err="1"/>
              <a:t>интелектуално</a:t>
            </a:r>
            <a:r>
              <a:rPr lang="ru-RU" dirty="0"/>
              <a:t>, </a:t>
            </a:r>
            <a:r>
              <a:rPr lang="ru-RU" dirty="0" err="1"/>
              <a:t>нравствено</a:t>
            </a:r>
            <a:r>
              <a:rPr lang="ru-RU" dirty="0"/>
              <a:t>, </a:t>
            </a:r>
            <a:r>
              <a:rPr lang="ru-RU" dirty="0" err="1"/>
              <a:t>общокултурно</a:t>
            </a:r>
            <a:r>
              <a:rPr lang="ru-RU" dirty="0"/>
              <a:t> и личностно развитие. </a:t>
            </a:r>
          </a:p>
          <a:p>
            <a:r>
              <a:rPr lang="ru-RU" dirty="0"/>
              <a:t></a:t>
            </a:r>
            <a:r>
              <a:rPr lang="ru-RU" dirty="0" err="1"/>
              <a:t>Полагам</a:t>
            </a:r>
            <a:r>
              <a:rPr lang="ru-RU" dirty="0"/>
              <a:t> усилия за </a:t>
            </a:r>
            <a:r>
              <a:rPr lang="ru-RU" dirty="0" err="1"/>
              <a:t>изграждане</a:t>
            </a:r>
            <a:r>
              <a:rPr lang="ru-RU" dirty="0"/>
              <a:t> у </a:t>
            </a:r>
            <a:r>
              <a:rPr lang="ru-RU" dirty="0" err="1"/>
              <a:t>тях</a:t>
            </a:r>
            <a:r>
              <a:rPr lang="ru-RU" dirty="0"/>
              <a:t> на </a:t>
            </a:r>
            <a:r>
              <a:rPr lang="ru-RU" dirty="0" err="1"/>
              <a:t>отговорно</a:t>
            </a:r>
            <a:r>
              <a:rPr lang="ru-RU" dirty="0"/>
              <a:t> поведение в </a:t>
            </a:r>
            <a:r>
              <a:rPr lang="ru-RU" dirty="0" err="1"/>
              <a:t>общуването</a:t>
            </a:r>
            <a:r>
              <a:rPr lang="ru-RU" dirty="0"/>
              <a:t> и </a:t>
            </a:r>
            <a:r>
              <a:rPr lang="ru-RU" dirty="0" err="1"/>
              <a:t>вписване</a:t>
            </a:r>
            <a:r>
              <a:rPr lang="ru-RU" dirty="0"/>
              <a:t> в </a:t>
            </a:r>
            <a:r>
              <a:rPr lang="ru-RU" dirty="0" err="1"/>
              <a:t>колектива</a:t>
            </a:r>
            <a:r>
              <a:rPr lang="ru-RU" dirty="0"/>
              <a:t>. </a:t>
            </a:r>
          </a:p>
          <a:p>
            <a:r>
              <a:rPr lang="ru-RU" dirty="0"/>
              <a:t>Старая се да </a:t>
            </a:r>
            <a:r>
              <a:rPr lang="ru-RU" dirty="0" err="1"/>
              <a:t>стимулирам</a:t>
            </a:r>
            <a:r>
              <a:rPr lang="ru-RU" dirty="0"/>
              <a:t>, </a:t>
            </a:r>
            <a:r>
              <a:rPr lang="ru-RU" dirty="0" err="1"/>
              <a:t>поощрявам</a:t>
            </a:r>
            <a:r>
              <a:rPr lang="ru-RU" dirty="0"/>
              <a:t> и </a:t>
            </a:r>
            <a:r>
              <a:rPr lang="ru-RU" dirty="0" err="1"/>
              <a:t>направлявам</a:t>
            </a:r>
            <a:r>
              <a:rPr lang="ru-RU" dirty="0"/>
              <a:t> </a:t>
            </a:r>
            <a:r>
              <a:rPr lang="ru-RU" dirty="0" err="1"/>
              <a:t>активността</a:t>
            </a:r>
            <a:r>
              <a:rPr lang="ru-RU" dirty="0"/>
              <a:t> на ученика. </a:t>
            </a:r>
          </a:p>
          <a:p>
            <a:r>
              <a:rPr lang="ru-RU" dirty="0"/>
              <a:t>Стремя се да </a:t>
            </a:r>
            <a:r>
              <a:rPr lang="ru-RU" dirty="0" err="1"/>
              <a:t>прилагам</a:t>
            </a:r>
            <a:r>
              <a:rPr lang="ru-RU" dirty="0"/>
              <a:t> в </a:t>
            </a:r>
            <a:r>
              <a:rPr lang="ru-RU" dirty="0" err="1"/>
              <a:t>работата</a:t>
            </a:r>
            <a:r>
              <a:rPr lang="ru-RU" dirty="0"/>
              <a:t> си </a:t>
            </a:r>
            <a:r>
              <a:rPr lang="ru-RU" dirty="0" err="1"/>
              <a:t>разнообразни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и </a:t>
            </a:r>
            <a:r>
              <a:rPr lang="ru-RU" dirty="0" err="1"/>
              <a:t>методи</a:t>
            </a:r>
            <a:r>
              <a:rPr lang="ru-RU" dirty="0"/>
              <a:t> на обучение. </a:t>
            </a:r>
          </a:p>
          <a:p>
            <a:r>
              <a:rPr lang="ru-RU" dirty="0"/>
              <a:t>В </a:t>
            </a:r>
            <a:r>
              <a:rPr lang="ru-RU" dirty="0" err="1"/>
              <a:t>ежедневната</a:t>
            </a:r>
            <a:r>
              <a:rPr lang="ru-RU" dirty="0"/>
              <a:t> си работа с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използвам</a:t>
            </a:r>
            <a:r>
              <a:rPr lang="ru-RU" dirty="0"/>
              <a:t> </a:t>
            </a:r>
            <a:r>
              <a:rPr lang="ru-RU" dirty="0" err="1"/>
              <a:t>групови</a:t>
            </a:r>
            <a:r>
              <a:rPr lang="ru-RU" dirty="0"/>
              <a:t> и </a:t>
            </a:r>
            <a:r>
              <a:rPr lang="ru-RU" dirty="0" err="1"/>
              <a:t>индивидуални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преподаване</a:t>
            </a:r>
            <a:r>
              <a:rPr lang="ru-RU" dirty="0"/>
              <a:t>, </a:t>
            </a:r>
            <a:r>
              <a:rPr lang="ru-RU" dirty="0" err="1"/>
              <a:t>съобразени</a:t>
            </a:r>
            <a:r>
              <a:rPr lang="ru-RU" dirty="0"/>
              <a:t> с </a:t>
            </a:r>
            <a:r>
              <a:rPr lang="ru-RU" dirty="0" err="1"/>
              <a:t>възможностите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05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755576" y="1443841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r>
              <a:rPr lang="bg-BG" b="1" dirty="0"/>
              <a:t>МЕТОДИ НА </a:t>
            </a:r>
            <a:r>
              <a:rPr lang="bg-BG" b="1" dirty="0" smtClean="0"/>
              <a:t>ПРЕПОДАВАНЕ</a:t>
            </a:r>
            <a:endParaRPr lang="en-US" b="1" dirty="0" smtClean="0"/>
          </a:p>
          <a:p>
            <a:r>
              <a:rPr lang="bg-BG" dirty="0" smtClean="0"/>
              <a:t> </a:t>
            </a:r>
            <a:endParaRPr lang="bg-BG" dirty="0"/>
          </a:p>
          <a:p>
            <a:r>
              <a:rPr lang="ru-RU" dirty="0"/>
              <a:t></a:t>
            </a:r>
            <a:r>
              <a:rPr lang="ru-RU" b="1" dirty="0" err="1"/>
              <a:t>Изполване</a:t>
            </a:r>
            <a:r>
              <a:rPr lang="ru-RU" b="1" dirty="0"/>
              <a:t> на ИТ в </a:t>
            </a:r>
            <a:r>
              <a:rPr lang="ru-RU" b="1" dirty="0" err="1"/>
              <a:t>часовете</a:t>
            </a:r>
            <a:r>
              <a:rPr lang="ru-RU" b="1" dirty="0"/>
              <a:t> </a:t>
            </a:r>
            <a:endParaRPr lang="ru-RU" dirty="0"/>
          </a:p>
          <a:p>
            <a:r>
              <a:rPr lang="bg-BG" dirty="0"/>
              <a:t></a:t>
            </a:r>
            <a:r>
              <a:rPr lang="bg-BG" b="1" dirty="0"/>
              <a:t>Мултимедийно обучение </a:t>
            </a:r>
            <a:endParaRPr lang="bg-BG" dirty="0"/>
          </a:p>
          <a:p>
            <a:r>
              <a:rPr lang="bg-BG" dirty="0"/>
              <a:t></a:t>
            </a:r>
            <a:r>
              <a:rPr lang="bg-BG" b="1" dirty="0"/>
              <a:t>Интерактивни уроци </a:t>
            </a:r>
            <a:endParaRPr lang="bg-BG" dirty="0"/>
          </a:p>
          <a:p>
            <a:r>
              <a:rPr lang="ru-RU" dirty="0"/>
              <a:t></a:t>
            </a:r>
            <a:r>
              <a:rPr lang="ru-RU" b="1" dirty="0" err="1"/>
              <a:t>Изготвяне</a:t>
            </a:r>
            <a:r>
              <a:rPr lang="ru-RU" b="1" dirty="0"/>
              <a:t> и </a:t>
            </a:r>
            <a:r>
              <a:rPr lang="ru-RU" b="1" dirty="0" err="1"/>
              <a:t>използване</a:t>
            </a:r>
            <a:r>
              <a:rPr lang="ru-RU" b="1" dirty="0"/>
              <a:t> на презентации при </a:t>
            </a:r>
            <a:r>
              <a:rPr lang="ru-RU" b="1" dirty="0" err="1"/>
              <a:t>преподаване</a:t>
            </a:r>
            <a:r>
              <a:rPr lang="ru-RU" b="1" dirty="0"/>
              <a:t> на </a:t>
            </a:r>
            <a:r>
              <a:rPr lang="ru-RU" b="1" dirty="0" err="1"/>
              <a:t>уроците</a:t>
            </a:r>
            <a:r>
              <a:rPr lang="ru-RU" b="1" dirty="0"/>
              <a:t> </a:t>
            </a:r>
            <a:endParaRPr lang="ru-RU" dirty="0"/>
          </a:p>
          <a:p>
            <a:endParaRPr lang="bg-BG" dirty="0"/>
          </a:p>
          <a:p>
            <a:r>
              <a:rPr lang="ru-RU" dirty="0" err="1"/>
              <a:t>Съвременният</a:t>
            </a:r>
            <a:r>
              <a:rPr lang="ru-RU" dirty="0"/>
              <a:t> подход на </a:t>
            </a:r>
            <a:r>
              <a:rPr lang="ru-RU" dirty="0" err="1"/>
              <a:t>преподаване</a:t>
            </a:r>
            <a:r>
              <a:rPr lang="ru-RU" dirty="0"/>
              <a:t>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съвременни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и средства за </a:t>
            </a:r>
            <a:r>
              <a:rPr lang="ru-RU" dirty="0" err="1"/>
              <a:t>представяне</a:t>
            </a:r>
            <a:r>
              <a:rPr lang="ru-RU" dirty="0"/>
              <a:t> на </a:t>
            </a:r>
            <a:r>
              <a:rPr lang="ru-RU" dirty="0" err="1"/>
              <a:t>учебния</a:t>
            </a:r>
            <a:r>
              <a:rPr lang="ru-RU" dirty="0"/>
              <a:t> материал и </a:t>
            </a:r>
            <a:r>
              <a:rPr lang="ru-RU" dirty="0" err="1"/>
              <a:t>съвременна</a:t>
            </a:r>
            <a:r>
              <a:rPr lang="ru-RU" dirty="0"/>
              <a:t> </a:t>
            </a:r>
            <a:r>
              <a:rPr lang="ru-RU" dirty="0" err="1"/>
              <a:t>материална</a:t>
            </a:r>
            <a:r>
              <a:rPr lang="ru-RU" dirty="0"/>
              <a:t> база за </a:t>
            </a:r>
            <a:r>
              <a:rPr lang="ru-RU" dirty="0" err="1"/>
              <a:t>всеки</a:t>
            </a:r>
            <a:r>
              <a:rPr lang="ru-RU" dirty="0"/>
              <a:t> ученик. 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6"/>
            <a:ext cx="27622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993718"/>
            <a:ext cx="75608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bg-BG" sz="4000" dirty="0" smtClean="0">
                <a:latin typeface="Cambria" panose="02040503050406030204" pitchFamily="18" charset="0"/>
              </a:rPr>
              <a:t>Моята педагогическа</a:t>
            </a:r>
            <a:endParaRPr lang="en-US" sz="4000" dirty="0" smtClean="0">
              <a:latin typeface="Cambria" panose="02040503050406030204" pitchFamily="18" charset="0"/>
            </a:endParaRPr>
          </a:p>
          <a:p>
            <a:pPr lvl="2"/>
            <a:r>
              <a:rPr lang="en-US" sz="4000" dirty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      </a:t>
            </a:r>
            <a:r>
              <a:rPr lang="bg-BG" sz="4000" dirty="0" smtClean="0">
                <a:latin typeface="Cambria" panose="02040503050406030204" pitchFamily="18" charset="0"/>
              </a:rPr>
              <a:t>философия </a:t>
            </a:r>
          </a:p>
          <a:p>
            <a:pPr lvl="2"/>
            <a:r>
              <a:rPr lang="en-US" sz="4000" dirty="0" smtClean="0">
                <a:latin typeface="Trebuchet MS"/>
              </a:rPr>
              <a:t>                      </a:t>
            </a:r>
            <a:endParaRPr lang="bg-BG" sz="4000" dirty="0">
              <a:latin typeface="Trebuchet MS"/>
            </a:endParaRPr>
          </a:p>
          <a:p>
            <a:r>
              <a:rPr lang="ru-RU" sz="1600" dirty="0"/>
              <a:t></a:t>
            </a:r>
            <a:r>
              <a:rPr lang="ru-RU" sz="2000" dirty="0" err="1">
                <a:latin typeface="Cambria" panose="02040503050406030204" pitchFamily="18" charset="0"/>
              </a:rPr>
              <a:t>Човекът</a:t>
            </a:r>
            <a:r>
              <a:rPr lang="ru-RU" sz="2000" dirty="0">
                <a:latin typeface="Cambria" panose="02040503050406030204" pitchFamily="18" charset="0"/>
              </a:rPr>
              <a:t>, </a:t>
            </a:r>
            <a:r>
              <a:rPr lang="ru-RU" sz="2000" dirty="0" err="1">
                <a:latin typeface="Cambria" panose="02040503050406030204" pitchFamily="18" charset="0"/>
              </a:rPr>
              <a:t>който</a:t>
            </a:r>
            <a:r>
              <a:rPr lang="ru-RU" sz="2000" dirty="0">
                <a:latin typeface="Cambria" panose="02040503050406030204" pitchFamily="18" charset="0"/>
              </a:rPr>
              <a:t> води </a:t>
            </a:r>
            <a:r>
              <a:rPr lang="ru-RU" sz="2000" dirty="0" err="1">
                <a:latin typeface="Cambria" panose="02040503050406030204" pitchFamily="18" charset="0"/>
              </a:rPr>
              <a:t>учениците</a:t>
            </a:r>
            <a:r>
              <a:rPr lang="ru-RU" sz="2000" dirty="0">
                <a:latin typeface="Cambria" panose="02040503050406030204" pitchFamily="18" charset="0"/>
              </a:rPr>
              <a:t> в света на </a:t>
            </a:r>
            <a:r>
              <a:rPr lang="ru-RU" sz="2000" dirty="0" err="1">
                <a:latin typeface="Cambria" panose="02040503050406030204" pitchFamily="18" charset="0"/>
              </a:rPr>
              <a:t>знанието</a:t>
            </a:r>
            <a:r>
              <a:rPr lang="ru-RU" sz="2000" dirty="0">
                <a:latin typeface="Cambria" panose="02040503050406030204" pitchFamily="18" charset="0"/>
              </a:rPr>
              <a:t>, е </a:t>
            </a:r>
            <a:r>
              <a:rPr lang="ru-RU" sz="2000" b="1" dirty="0" err="1"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latin typeface="Cambria" panose="02040503050406030204" pitchFamily="18" charset="0"/>
              </a:rPr>
              <a:t>. </a:t>
            </a:r>
          </a:p>
          <a:p>
            <a:r>
              <a:rPr lang="ru-RU" sz="2000" dirty="0"/>
              <a:t></a:t>
            </a:r>
            <a:r>
              <a:rPr lang="ru-RU" sz="2000" dirty="0" err="1"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трябва</a:t>
            </a:r>
            <a:r>
              <a:rPr lang="ru-RU" sz="2000" dirty="0">
                <a:latin typeface="Cambria" panose="02040503050406030204" pitchFamily="18" charset="0"/>
              </a:rPr>
              <a:t> да </a:t>
            </a:r>
            <a:r>
              <a:rPr lang="ru-RU" sz="2000" dirty="0" err="1">
                <a:latin typeface="Cambria" panose="02040503050406030204" pitchFamily="18" charset="0"/>
              </a:rPr>
              <a:t>бъде</a:t>
            </a:r>
            <a:r>
              <a:rPr lang="ru-RU" sz="2000" dirty="0">
                <a:latin typeface="Cambria" panose="02040503050406030204" pitchFamily="18" charset="0"/>
              </a:rPr>
              <a:t> с добра душа и да </a:t>
            </a:r>
            <a:r>
              <a:rPr lang="ru-RU" sz="2000" dirty="0" err="1">
                <a:latin typeface="Cambria" panose="02040503050406030204" pitchFamily="18" charset="0"/>
              </a:rPr>
              <a:t>обича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децата</a:t>
            </a:r>
            <a:r>
              <a:rPr lang="ru-RU" sz="2000" dirty="0">
                <a:latin typeface="Cambria" panose="02040503050406030204" pitchFamily="18" charset="0"/>
              </a:rPr>
              <a:t>. </a:t>
            </a:r>
          </a:p>
          <a:p>
            <a:r>
              <a:rPr lang="ru-RU" sz="2000" dirty="0"/>
              <a:t></a:t>
            </a:r>
            <a:r>
              <a:rPr lang="ru-RU" sz="2000" dirty="0">
                <a:latin typeface="Cambria" panose="02040503050406030204" pitchFamily="18" charset="0"/>
              </a:rPr>
              <a:t>От таланта на учителя, от </a:t>
            </a:r>
            <a:r>
              <a:rPr lang="ru-RU" sz="2000" dirty="0" err="1">
                <a:latin typeface="Cambria" panose="02040503050406030204" pitchFamily="18" charset="0"/>
              </a:rPr>
              <a:t>богатството</a:t>
            </a:r>
            <a:r>
              <a:rPr lang="ru-RU" sz="2000" dirty="0">
                <a:latin typeface="Cambria" panose="02040503050406030204" pitchFamily="18" charset="0"/>
              </a:rPr>
              <a:t> на </a:t>
            </a:r>
            <a:r>
              <a:rPr lang="ru-RU" sz="2000" dirty="0" err="1">
                <a:latin typeface="Cambria" panose="02040503050406030204" pitchFamily="18" charset="0"/>
              </a:rPr>
              <a:t>неговата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личност</a:t>
            </a:r>
            <a:r>
              <a:rPr lang="ru-RU" sz="2000" dirty="0">
                <a:latin typeface="Cambria" panose="02040503050406030204" pitchFamily="18" charset="0"/>
              </a:rPr>
              <a:t>, от </a:t>
            </a:r>
            <a:r>
              <a:rPr lang="ru-RU" sz="2000" dirty="0" err="1">
                <a:latin typeface="Cambria" panose="02040503050406030204" pitchFamily="18" charset="0"/>
              </a:rPr>
              <a:t>неговата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ерудиция</a:t>
            </a:r>
            <a:r>
              <a:rPr lang="ru-RU" sz="2000" dirty="0">
                <a:latin typeface="Cambria" panose="02040503050406030204" pitchFamily="18" charset="0"/>
              </a:rPr>
              <a:t> и духовно богатство </a:t>
            </a:r>
            <a:r>
              <a:rPr lang="ru-RU" sz="2000" dirty="0" err="1">
                <a:latin typeface="Cambria" panose="02040503050406030204" pitchFamily="18" charset="0"/>
              </a:rPr>
              <a:t>зависи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какви</a:t>
            </a:r>
            <a:r>
              <a:rPr lang="ru-RU" sz="2000" dirty="0">
                <a:latin typeface="Cambria" panose="02040503050406030204" pitchFamily="18" charset="0"/>
              </a:rPr>
              <a:t> качества </a:t>
            </a:r>
            <a:r>
              <a:rPr lang="ru-RU" sz="2000" dirty="0" err="1">
                <a:latin typeface="Cambria" panose="02040503050406030204" pitchFamily="18" charset="0"/>
              </a:rPr>
              <a:t>ще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изгради</a:t>
            </a:r>
            <a:r>
              <a:rPr lang="ru-RU" sz="2000" dirty="0">
                <a:latin typeface="Cambria" panose="02040503050406030204" pitchFamily="18" charset="0"/>
              </a:rPr>
              <a:t> у </a:t>
            </a:r>
            <a:r>
              <a:rPr lang="ru-RU" sz="2000" dirty="0" err="1">
                <a:latin typeface="Cambria" panose="02040503050406030204" pitchFamily="18" charset="0"/>
              </a:rPr>
              <a:t>детето</a:t>
            </a:r>
            <a:r>
              <a:rPr lang="ru-RU" sz="2000" dirty="0">
                <a:latin typeface="Trebuchet MS"/>
              </a:rPr>
              <a:t>. </a:t>
            </a:r>
          </a:p>
          <a:p>
            <a:r>
              <a:rPr lang="ru-RU" sz="2000" dirty="0"/>
              <a:t></a:t>
            </a:r>
            <a:r>
              <a:rPr lang="ru-RU" sz="2000" dirty="0" err="1"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трябва</a:t>
            </a:r>
            <a:r>
              <a:rPr lang="ru-RU" sz="2000" dirty="0">
                <a:latin typeface="Cambria" panose="02040503050406030204" pitchFamily="18" charset="0"/>
              </a:rPr>
              <a:t> да е </a:t>
            </a:r>
            <a:r>
              <a:rPr lang="ru-RU" sz="2000" dirty="0" err="1">
                <a:latin typeface="Cambria" panose="02040503050406030204" pitchFamily="18" charset="0"/>
              </a:rPr>
              <a:t>винаги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съветник</a:t>
            </a:r>
            <a:r>
              <a:rPr lang="ru-RU" sz="2000" dirty="0">
                <a:latin typeface="Cambria" panose="02040503050406030204" pitchFamily="18" charset="0"/>
              </a:rPr>
              <a:t>, </a:t>
            </a:r>
            <a:r>
              <a:rPr lang="ru-RU" sz="2000" dirty="0" err="1">
                <a:latin typeface="Cambria" panose="02040503050406030204" pitchFamily="18" charset="0"/>
              </a:rPr>
              <a:t>приятел</a:t>
            </a:r>
            <a:r>
              <a:rPr lang="ru-RU" sz="2000" dirty="0">
                <a:latin typeface="Cambria" panose="02040503050406030204" pitchFamily="18" charset="0"/>
              </a:rPr>
              <a:t>, помощник</a:t>
            </a:r>
            <a:r>
              <a:rPr lang="ru-RU" sz="1600" dirty="0">
                <a:latin typeface="Trebuchet MS"/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951" y="5301208"/>
            <a:ext cx="11144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25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971600" y="1166843"/>
            <a:ext cx="727280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pPr lvl="5"/>
            <a:r>
              <a:rPr lang="bg-BG" sz="3200" b="1" dirty="0">
                <a:latin typeface="Cambria" panose="02040503050406030204" pitchFamily="18" charset="0"/>
              </a:rPr>
              <a:t>Дейности </a:t>
            </a:r>
            <a:endParaRPr lang="bg-BG" sz="3200" b="1" dirty="0" smtClean="0">
              <a:latin typeface="Cambria" panose="02040503050406030204" pitchFamily="18" charset="0"/>
            </a:endParaRPr>
          </a:p>
          <a:p>
            <a:pPr lvl="5"/>
            <a:endParaRPr lang="bg-BG" sz="2000" b="1" dirty="0"/>
          </a:p>
          <a:p>
            <a:r>
              <a:rPr lang="bg-BG" dirty="0"/>
              <a:t>Участие в квалификационни курсове </a:t>
            </a:r>
          </a:p>
          <a:p>
            <a:endParaRPr lang="bg-BG" dirty="0"/>
          </a:p>
          <a:p>
            <a:r>
              <a:rPr lang="ru-RU" dirty="0"/>
              <a:t>Участие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вътрешно-училищни</a:t>
            </a:r>
            <a:r>
              <a:rPr lang="ru-RU" dirty="0"/>
              <a:t> </a:t>
            </a:r>
            <a:r>
              <a:rPr lang="ru-RU" dirty="0" err="1"/>
              <a:t>квалификационни</a:t>
            </a:r>
            <a:r>
              <a:rPr lang="ru-RU" dirty="0"/>
              <a:t> </a:t>
            </a:r>
            <a:r>
              <a:rPr lang="ru-RU" dirty="0" err="1"/>
              <a:t>курсове</a:t>
            </a:r>
            <a:r>
              <a:rPr lang="ru-RU" dirty="0"/>
              <a:t> </a:t>
            </a:r>
          </a:p>
          <a:p>
            <a:endParaRPr lang="bg-BG" dirty="0"/>
          </a:p>
          <a:p>
            <a:r>
              <a:rPr lang="bg-BG" dirty="0"/>
              <a:t>Работа в комисии </a:t>
            </a:r>
          </a:p>
          <a:p>
            <a:r>
              <a:rPr lang="ru-RU" dirty="0"/>
              <a:t>Участие в </a:t>
            </a:r>
            <a:r>
              <a:rPr lang="ru-RU" dirty="0" err="1"/>
              <a:t>състезанията</a:t>
            </a:r>
            <a:r>
              <a:rPr lang="ru-RU" dirty="0"/>
              <a:t> на СБНУ </a:t>
            </a:r>
          </a:p>
          <a:p>
            <a:endParaRPr lang="bg-BG" dirty="0"/>
          </a:p>
          <a:p>
            <a:r>
              <a:rPr lang="ru-RU" dirty="0"/>
              <a:t></a:t>
            </a:r>
            <a:r>
              <a:rPr lang="ru-RU" dirty="0" err="1"/>
              <a:t>Организиране</a:t>
            </a:r>
            <a:r>
              <a:rPr lang="ru-RU" dirty="0"/>
              <a:t> на </a:t>
            </a:r>
            <a:r>
              <a:rPr lang="ru-RU" dirty="0" err="1"/>
              <a:t>тържества</a:t>
            </a:r>
            <a:r>
              <a:rPr lang="ru-RU" dirty="0"/>
              <a:t> и мероприятия 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Работа с </a:t>
            </a:r>
            <a:r>
              <a:rPr lang="ru-RU" dirty="0" err="1"/>
              <a:t>ученици</a:t>
            </a:r>
            <a:r>
              <a:rPr lang="ru-RU" dirty="0"/>
              <a:t> и родители </a:t>
            </a:r>
          </a:p>
          <a:p>
            <a:endParaRPr lang="bg-BG" dirty="0"/>
          </a:p>
          <a:p>
            <a:r>
              <a:rPr lang="bg-BG" dirty="0"/>
              <a:t>Посещение на театрални постановки </a:t>
            </a:r>
          </a:p>
          <a:p>
            <a:r>
              <a:rPr lang="bg-BG" dirty="0"/>
              <a:t>Екскурзии </a:t>
            </a:r>
          </a:p>
        </p:txBody>
      </p:sp>
    </p:spTree>
    <p:extLst>
      <p:ext uri="{BB962C8B-B14F-4D97-AF65-F5344CB8AC3E}">
        <p14:creationId xmlns:p14="http://schemas.microsoft.com/office/powerpoint/2010/main" val="1221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4469882"/>
          </a:xfrm>
        </p:spPr>
        <p:txBody>
          <a:bodyPr>
            <a:normAutofit fontScale="90000"/>
          </a:bodyPr>
          <a:lstStyle/>
          <a:p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/>
              <a:t/>
            </a:r>
            <a:br>
              <a:rPr lang="bg-BG" b="0" dirty="0"/>
            </a:b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259632" y="908720"/>
            <a:ext cx="7198568" cy="4320480"/>
          </a:xfrm>
        </p:spPr>
        <p:txBody>
          <a:bodyPr>
            <a:normAutofit lnSpcReduction="10000"/>
          </a:bodyPr>
          <a:lstStyle/>
          <a:p>
            <a:endParaRPr lang="bg-BG" b="0" dirty="0"/>
          </a:p>
          <a:p>
            <a:pPr algn="l"/>
            <a:r>
              <a:rPr lang="bg-BG" sz="2400" dirty="0" err="1"/>
              <a:t>Извънурочна</a:t>
            </a:r>
            <a:r>
              <a:rPr lang="bg-BG" sz="2400" dirty="0"/>
              <a:t> дейност </a:t>
            </a:r>
            <a:endParaRPr lang="bg-BG" sz="2400" dirty="0" smtClean="0"/>
          </a:p>
          <a:p>
            <a:pPr algn="l"/>
            <a:endParaRPr lang="bg-BG" sz="2000" dirty="0"/>
          </a:p>
          <a:p>
            <a:pPr algn="l"/>
            <a:r>
              <a:rPr lang="ru-RU" b="0" dirty="0"/>
              <a:t></a:t>
            </a:r>
            <a:r>
              <a:rPr lang="ru-RU" b="0" dirty="0">
                <a:latin typeface="Cambria" panose="02040503050406030204" pitchFamily="18" charset="0"/>
              </a:rPr>
              <a:t>Участие в </a:t>
            </a:r>
            <a:r>
              <a:rPr lang="ru-RU" b="0" dirty="0" err="1">
                <a:latin typeface="Cambria" panose="02040503050406030204" pitchFamily="18" charset="0"/>
              </a:rPr>
              <a:t>организацията</a:t>
            </a:r>
            <a:r>
              <a:rPr lang="ru-RU" b="0" dirty="0">
                <a:latin typeface="Cambria" panose="02040503050406030204" pitchFamily="18" charset="0"/>
              </a:rPr>
              <a:t> и </a:t>
            </a:r>
            <a:r>
              <a:rPr lang="ru-RU" b="0" dirty="0" err="1">
                <a:latin typeface="Cambria" panose="02040503050406030204" pitchFamily="18" charset="0"/>
              </a:rPr>
              <a:t>реализацията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общоучилищни</a:t>
            </a:r>
            <a:r>
              <a:rPr lang="ru-RU" b="0" dirty="0">
                <a:latin typeface="Cambria" panose="02040503050406030204" pitchFamily="18" charset="0"/>
              </a:rPr>
              <a:t> мероприятия и </a:t>
            </a:r>
            <a:r>
              <a:rPr lang="ru-RU" b="0" dirty="0" err="1">
                <a:latin typeface="Cambria" panose="02040503050406030204" pitchFamily="18" charset="0"/>
              </a:rPr>
              <a:t>празници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endParaRPr lang="ru-RU" b="0" dirty="0" smtClean="0">
              <a:latin typeface="Cambria" panose="02040503050406030204" pitchFamily="18" charset="0"/>
            </a:endParaRPr>
          </a:p>
          <a:p>
            <a:pPr algn="l"/>
            <a:endParaRPr lang="ru-RU" b="0" dirty="0"/>
          </a:p>
          <a:p>
            <a:pPr algn="l"/>
            <a:r>
              <a:rPr lang="ru-RU" b="0" dirty="0"/>
              <a:t></a:t>
            </a:r>
            <a:r>
              <a:rPr lang="ru-RU" b="0" dirty="0">
                <a:latin typeface="Cambria" panose="02040503050406030204" pitchFamily="18" charset="0"/>
              </a:rPr>
              <a:t>Подготовка и </a:t>
            </a:r>
            <a:r>
              <a:rPr lang="ru-RU" b="0" dirty="0" err="1">
                <a:latin typeface="Cambria" panose="02040503050406030204" pitchFamily="18" charset="0"/>
              </a:rPr>
              <a:t>провеждане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честванията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патронния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r>
              <a:rPr lang="ru-RU" b="0" dirty="0" err="1">
                <a:latin typeface="Cambria" panose="02040503050406030204" pitchFamily="18" charset="0"/>
              </a:rPr>
              <a:t>празник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училището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endParaRPr lang="ru-RU" b="0" dirty="0" smtClean="0">
              <a:latin typeface="Cambria" panose="02040503050406030204" pitchFamily="18" charset="0"/>
            </a:endParaRPr>
          </a:p>
          <a:p>
            <a:pPr algn="l"/>
            <a:endParaRPr lang="ru-RU" b="0" dirty="0">
              <a:latin typeface="Cambria" panose="02040503050406030204" pitchFamily="18" charset="0"/>
            </a:endParaRPr>
          </a:p>
          <a:p>
            <a:pPr algn="l"/>
            <a:r>
              <a:rPr lang="bg-BG" b="0" dirty="0"/>
              <a:t></a:t>
            </a:r>
            <a:r>
              <a:rPr lang="bg-BG" b="0" dirty="0">
                <a:latin typeface="Cambria" panose="02040503050406030204" pitchFamily="18" charset="0"/>
              </a:rPr>
              <a:t>Работа по проекти </a:t>
            </a:r>
          </a:p>
          <a:p>
            <a:endParaRPr lang="bg-BG" b="0" dirty="0"/>
          </a:p>
          <a:p>
            <a:endParaRPr lang="bg-BG" b="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93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d\Desktop\тържества\2015-2016\SAM_20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5397902" cy="359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d\Desktop\тържества\2015-2016\SAM_2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8" y="3624502"/>
            <a:ext cx="4711449" cy="314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d\Desktop\тържества\2015-2016\SAM_20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632" y="3624502"/>
            <a:ext cx="4416368" cy="314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67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d\Desktop\тържества\koleda\20151223_1041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1900"/>
            <a:ext cx="5815078" cy="348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d\Desktop\тържества\koledno tarjestvo\SAM_28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274" y="3404456"/>
            <a:ext cx="4604725" cy="345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d\Desktop\тържества\koledno tarjestvo\SAM_28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3544"/>
            <a:ext cx="4539275" cy="34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746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2483768" y="39986"/>
            <a:ext cx="3948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bg-BG" dirty="0">
              <a:solidFill>
                <a:prstClr val="black"/>
              </a:solidFill>
            </a:endParaRPr>
          </a:p>
          <a:p>
            <a:pPr lvl="2"/>
            <a:r>
              <a:rPr lang="bg-BG" dirty="0">
                <a:solidFill>
                  <a:prstClr val="black"/>
                </a:solidFill>
              </a:rPr>
              <a:t>КВАЛИФИКАЦИИ </a:t>
            </a:r>
          </a:p>
        </p:txBody>
      </p:sp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805848"/>
              </p:ext>
            </p:extLst>
          </p:nvPr>
        </p:nvGraphicFramePr>
        <p:xfrm>
          <a:off x="860425" y="126876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0425" y="126876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541336"/>
              </p:ext>
            </p:extLst>
          </p:nvPr>
        </p:nvGraphicFramePr>
        <p:xfrm>
          <a:off x="4860032" y="139700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60032" y="139700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41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4019434"/>
              </p:ext>
            </p:extLst>
          </p:nvPr>
        </p:nvGraphicFramePr>
        <p:xfrm>
          <a:off x="899592" y="119675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592" y="119675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99340"/>
              </p:ext>
            </p:extLst>
          </p:nvPr>
        </p:nvGraphicFramePr>
        <p:xfrm>
          <a:off x="4572000" y="126876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Об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268760"/>
                        <a:ext cx="285115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663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183108"/>
              </p:ext>
            </p:extLst>
          </p:nvPr>
        </p:nvGraphicFramePr>
        <p:xfrm>
          <a:off x="1043608" y="980728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980728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026"/>
              </p:ext>
            </p:extLst>
          </p:nvPr>
        </p:nvGraphicFramePr>
        <p:xfrm>
          <a:off x="4644008" y="90872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4008" y="90872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696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ито място">
  <a:themeElements>
    <a:clrScheme name="Открито място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ито място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ито място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143</TotalTime>
  <Words>340</Words>
  <Application>Microsoft Office PowerPoint</Application>
  <PresentationFormat>Презентация на цял екран (4:3)</PresentationFormat>
  <Paragraphs>64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2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7" baseType="lpstr">
      <vt:lpstr>Открито място</vt:lpstr>
      <vt:lpstr>Acrobat Document</vt:lpstr>
      <vt:lpstr>Adobe Acrobat Document</vt:lpstr>
      <vt:lpstr>                 </vt:lpstr>
      <vt:lpstr> „Без истинска и всеотдайна обич към децата никой не може да бъде учител в най-дълбокия смисъл на това понятие.“  Я. А. КОМЕНСКИ </vt:lpstr>
      <vt:lpstr> Моето училище  НУ „ВАСИЛ ЛЕВСКИ“  Начален учител е този, който за първи път въвежда децата в храма на знанието. Тук започва тяхната подготовка - изкачването по стълбата на знанието. </vt:lpstr>
      <vt:lpstr>Лична информация      Име – Иванка Николова Маленова Образование – висше Бакалавър Бакалавър – Начална  педагогика  Специалност – начален учител  Педагогически стаж –38 години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    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ПОРТФОЛИО  на Димитрина Стоянова Павлова-Кундева,начален учител НУ“ВАСИЛ ЛЕВСКИ“- с.Иганово </dc:title>
  <dc:creator>md</dc:creator>
  <cp:lastModifiedBy>md</cp:lastModifiedBy>
  <cp:revision>46</cp:revision>
  <dcterms:created xsi:type="dcterms:W3CDTF">2017-11-08T09:01:16Z</dcterms:created>
  <dcterms:modified xsi:type="dcterms:W3CDTF">2020-01-30T08:01:05Z</dcterms:modified>
</cp:coreProperties>
</file>