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  <p:sldId id="268" r:id="rId11"/>
    <p:sldId id="269" r:id="rId12"/>
    <p:sldId id="265" r:id="rId13"/>
    <p:sldId id="266" r:id="rId14"/>
    <p:sldId id="267" r:id="rId15"/>
    <p:sldId id="270" r:id="rId16"/>
    <p:sldId id="271" r:id="rId17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4" d="100"/>
          <a:sy n="94" d="100"/>
        </p:scale>
        <p:origin x="-1284" y="-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image" Target="../media/image15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image" Target="../media/image17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image" Target="../media/image20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Заглавен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лавие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9" name="Подзаглавие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bg-BG" smtClean="0"/>
              <a:t>Щракнете за редакция стил подзагл. обр.</a:t>
            </a:r>
            <a:endParaRPr kumimoji="0" lang="en-US"/>
          </a:p>
        </p:txBody>
      </p:sp>
      <p:sp>
        <p:nvSpPr>
          <p:cNvPr id="28" name="Контейнер за 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273CC536-4F3D-4E22-A9F1-A3C6D40310AC}" type="datetimeFigureOut">
              <a:rPr lang="bg-BG" smtClean="0"/>
              <a:t>30.1.2020 г.</a:t>
            </a:fld>
            <a:endParaRPr lang="bg-BG"/>
          </a:p>
        </p:txBody>
      </p:sp>
      <p:sp>
        <p:nvSpPr>
          <p:cNvPr id="17" name="Контейнер за долния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bg-BG"/>
          </a:p>
        </p:txBody>
      </p:sp>
      <p:sp>
        <p:nvSpPr>
          <p:cNvPr id="10" name="Правоъгъл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авоъгъл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авоъгъл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авоъгъл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аво съединение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аво съединение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аво съединение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аво съединение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аво съединение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аво съединение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авоъгъл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Контейнер за номер на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8" name="Контейнер за съдържани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273CC536-4F3D-4E22-A9F1-A3C6D40310AC}" type="datetimeFigureOut">
              <a:rPr lang="bg-BG" smtClean="0"/>
              <a:t>30.1.2020 г.</a:t>
            </a:fld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  <p:sp>
        <p:nvSpPr>
          <p:cNvPr id="10" name="Контейнер за долния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лавка на секция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273CC536-4F3D-4E22-A9F1-A3C6D40310AC}" type="datetimeFigureOut">
              <a:rPr lang="bg-BG" smtClean="0"/>
              <a:t>30.1.2020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bg-BG"/>
          </a:p>
        </p:txBody>
      </p:sp>
      <p:sp>
        <p:nvSpPr>
          <p:cNvPr id="9" name="Правоъгъл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авоъгъл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авоъгъл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авоъгъл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аво съединение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аво съединение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аво съединение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аво съединение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аво съединение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авоъгъл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аво съединение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30.1.2020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  <p:sp>
        <p:nvSpPr>
          <p:cNvPr id="9" name="Контейнер за съдържани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11" name="Контейнер за съдържани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30.1.2020 г.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  <p:sp>
        <p:nvSpPr>
          <p:cNvPr id="11" name="Контейнер за съдържани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13" name="Контейнер за съдържани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12" name="Текстов контейнер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14" name="Текстов контейнер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6" name="Контейнер за 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273CC536-4F3D-4E22-A9F1-A3C6D40310AC}" type="datetimeFigureOut">
              <a:rPr lang="bg-BG" smtClean="0"/>
              <a:t>30.1.2020 г.</a:t>
            </a:fld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30.1.2020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Съдържание с надпис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аво съединение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8" name="Право съединение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аво съединение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аво съединение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авоъгъл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аво съединение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Контейнер за съдържани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21" name="Контейнер за 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273CC536-4F3D-4E22-A9F1-A3C6D40310AC}" type="datetimeFigureOut">
              <a:rPr lang="bg-BG" smtClean="0"/>
              <a:t>30.1.2020 г.</a:t>
            </a:fld>
            <a:endParaRPr lang="bg-BG"/>
          </a:p>
        </p:txBody>
      </p:sp>
      <p:sp>
        <p:nvSpPr>
          <p:cNvPr id="22" name="Контейнер за номер на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  <p:sp>
        <p:nvSpPr>
          <p:cNvPr id="23" name="Контейнер за долния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bg-BG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аво съединение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bg-BG" smtClean="0"/>
              <a:t>Щракнете върху иконата, за да добавите картина</a:t>
            </a:r>
            <a:endParaRPr kumimoji="0" lang="en-US" dirty="0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10" name="Право съединение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авоъгъл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аво съединение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аво съединение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аво съединение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Контейнер за 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273CC536-4F3D-4E22-A9F1-A3C6D40310AC}" type="datetimeFigureOut">
              <a:rPr lang="bg-BG" smtClean="0"/>
              <a:t>30.1.2020 г.</a:t>
            </a:fld>
            <a:endParaRPr lang="bg-BG"/>
          </a:p>
        </p:txBody>
      </p:sp>
      <p:sp>
        <p:nvSpPr>
          <p:cNvPr id="18" name="Контейнер за номер на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  <p:sp>
        <p:nvSpPr>
          <p:cNvPr id="21" name="Контейнер за долния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bg-B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30.1.2020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30.1.2020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аво съединение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Контейнер за заглавие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13" name="Текстов контейнер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kumimoji="0" lang="bg-BG" smtClean="0"/>
              <a:t>Второ ниво</a:t>
            </a:r>
          </a:p>
          <a:p>
            <a:pPr lvl="2" eaLnBrk="1" latinLnBrk="0" hangingPunct="1"/>
            <a:r>
              <a:rPr kumimoji="0" lang="bg-BG" smtClean="0"/>
              <a:t>Трето ниво</a:t>
            </a:r>
          </a:p>
          <a:p>
            <a:pPr lvl="3" eaLnBrk="1" latinLnBrk="0" hangingPunct="1"/>
            <a:r>
              <a:rPr kumimoji="0" lang="bg-BG" smtClean="0"/>
              <a:t>Четвърто ниво</a:t>
            </a:r>
          </a:p>
          <a:p>
            <a:pPr lvl="4" eaLnBrk="1" latinLnBrk="0" hangingPunct="1"/>
            <a:r>
              <a:rPr kumimoji="0" lang="bg-BG" smtClean="0"/>
              <a:t>Пето ниво</a:t>
            </a:r>
            <a:endParaRPr kumimoji="0" lang="en-US"/>
          </a:p>
        </p:txBody>
      </p:sp>
      <p:sp>
        <p:nvSpPr>
          <p:cNvPr id="14" name="Контейнер за 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273CC536-4F3D-4E22-A9F1-A3C6D40310AC}" type="datetimeFigureOut">
              <a:rPr lang="bg-BG" smtClean="0"/>
              <a:t>30.1.2020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bg-BG"/>
          </a:p>
        </p:txBody>
      </p:sp>
      <p:sp>
        <p:nvSpPr>
          <p:cNvPr id="7" name="Право съединение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аво съединение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авоъгъл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аво съединение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Контейнер за номер на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6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5.e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emf"/><Relationship Id="rId3" Type="http://schemas.openxmlformats.org/officeDocument/2006/relationships/oleObject" Target="../embeddings/oleObject3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8.e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17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1.e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20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22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2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2195736" y="620688"/>
            <a:ext cx="5832648" cy="3888432"/>
          </a:xfrm>
        </p:spPr>
        <p:txBody>
          <a:bodyPr>
            <a:normAutofit fontScale="90000"/>
          </a:bodyPr>
          <a:lstStyle/>
          <a:p>
            <a:r>
              <a:rPr lang="ru-RU" dirty="0"/>
              <a:t> </a:t>
            </a:r>
            <a:r>
              <a:rPr lang="ru-RU" dirty="0" smtClean="0"/>
              <a:t>         </a:t>
            </a:r>
            <a:r>
              <a:rPr lang="ru-RU" dirty="0" smtClean="0">
                <a:latin typeface="Cambria" panose="02040503050406030204" pitchFamily="18" charset="0"/>
              </a:rPr>
              <a:t>ПОРТФОЛИО </a:t>
            </a:r>
            <a:br>
              <a:rPr lang="ru-RU" dirty="0" smtClean="0">
                <a:latin typeface="Cambria" panose="02040503050406030204" pitchFamily="18" charset="0"/>
              </a:rPr>
            </a:br>
            <a:r>
              <a:rPr lang="ru-RU" dirty="0" smtClean="0">
                <a:latin typeface="Cambria" panose="02040503050406030204" pitchFamily="18" charset="0"/>
              </a:rPr>
              <a:t>                  </a:t>
            </a:r>
            <a:br>
              <a:rPr lang="ru-RU" dirty="0" smtClean="0">
                <a:latin typeface="Cambria" panose="02040503050406030204" pitchFamily="18" charset="0"/>
              </a:rPr>
            </a:br>
            <a:r>
              <a:rPr lang="ru-RU" dirty="0">
                <a:latin typeface="Cambria" panose="02040503050406030204" pitchFamily="18" charset="0"/>
              </a:rPr>
              <a:t> </a:t>
            </a:r>
            <a:r>
              <a:rPr lang="ru-RU" dirty="0" smtClean="0">
                <a:latin typeface="Cambria" panose="02040503050406030204" pitchFamily="18" charset="0"/>
              </a:rPr>
              <a:t>                      на</a:t>
            </a:r>
            <a:br>
              <a:rPr lang="ru-RU" dirty="0" smtClean="0">
                <a:latin typeface="Cambria" panose="02040503050406030204" pitchFamily="18" charset="0"/>
              </a:rPr>
            </a:br>
            <a:r>
              <a:rPr lang="ru-RU" dirty="0" smtClean="0">
                <a:latin typeface="Cambria" panose="02040503050406030204" pitchFamily="18" charset="0"/>
              </a:rPr>
              <a:t> </a:t>
            </a:r>
            <a:br>
              <a:rPr lang="ru-RU" dirty="0" smtClean="0">
                <a:latin typeface="Cambria" panose="02040503050406030204" pitchFamily="18" charset="0"/>
              </a:rPr>
            </a:br>
            <a:r>
              <a:rPr lang="ru-RU" dirty="0" smtClean="0">
                <a:latin typeface="Cambria" panose="02040503050406030204" pitchFamily="18" charset="0"/>
              </a:rPr>
              <a:t>   </a:t>
            </a:r>
            <a:r>
              <a:rPr lang="bg-BG" dirty="0" smtClean="0">
                <a:latin typeface="Cambria" panose="02040503050406030204" pitchFamily="18" charset="0"/>
              </a:rPr>
              <a:t>Мария Иванова </a:t>
            </a:r>
            <a:r>
              <a:rPr lang="bg-BG" dirty="0" err="1" smtClean="0">
                <a:latin typeface="Cambria" panose="02040503050406030204" pitchFamily="18" charset="0"/>
              </a:rPr>
              <a:t>Касарска</a:t>
            </a:r>
            <a:r>
              <a:rPr lang="bg-BG" dirty="0" smtClean="0">
                <a:latin typeface="Cambria" panose="02040503050406030204" pitchFamily="18" charset="0"/>
              </a:rPr>
              <a:t>                          </a:t>
            </a:r>
            <a:r>
              <a:rPr lang="ru-RU" dirty="0" smtClean="0">
                <a:latin typeface="Cambria" panose="02040503050406030204" pitchFamily="18" charset="0"/>
              </a:rPr>
              <a:t/>
            </a:r>
            <a:br>
              <a:rPr lang="ru-RU" dirty="0" smtClean="0">
                <a:latin typeface="Cambria" panose="02040503050406030204" pitchFamily="18" charset="0"/>
              </a:rPr>
            </a:br>
            <a:r>
              <a:rPr lang="ru-RU" dirty="0" smtClean="0">
                <a:latin typeface="Cambria" panose="02040503050406030204" pitchFamily="18" charset="0"/>
              </a:rPr>
              <a:t>        </a:t>
            </a:r>
            <a:br>
              <a:rPr lang="ru-RU" dirty="0" smtClean="0">
                <a:latin typeface="Cambria" panose="02040503050406030204" pitchFamily="18" charset="0"/>
              </a:rPr>
            </a:br>
            <a:r>
              <a:rPr lang="ru-RU" dirty="0">
                <a:latin typeface="Cambria" panose="02040503050406030204" pitchFamily="18" charset="0"/>
              </a:rPr>
              <a:t> </a:t>
            </a:r>
            <a:r>
              <a:rPr lang="ru-RU" dirty="0" smtClean="0">
                <a:latin typeface="Cambria" panose="02040503050406030204" pitchFamily="18" charset="0"/>
              </a:rPr>
              <a:t>             </a:t>
            </a:r>
            <a:r>
              <a:rPr lang="ru-RU" dirty="0" err="1" smtClean="0">
                <a:latin typeface="Cambria" panose="02040503050406030204" pitchFamily="18" charset="0"/>
              </a:rPr>
              <a:t>Начален</a:t>
            </a:r>
            <a:r>
              <a:rPr lang="ru-RU" dirty="0" smtClean="0">
                <a:latin typeface="Cambria" panose="02040503050406030204" pitchFamily="18" charset="0"/>
              </a:rPr>
              <a:t> </a:t>
            </a:r>
            <a:r>
              <a:rPr lang="ru-RU" dirty="0" err="1" smtClean="0">
                <a:latin typeface="Cambria" panose="02040503050406030204" pitchFamily="18" charset="0"/>
              </a:rPr>
              <a:t>учител</a:t>
            </a:r>
            <a:r>
              <a:rPr lang="ru-RU" dirty="0" smtClean="0">
                <a:latin typeface="Cambria" panose="02040503050406030204" pitchFamily="18" charset="0"/>
              </a:rPr>
              <a:t/>
            </a:r>
            <a:br>
              <a:rPr lang="ru-RU" dirty="0" smtClean="0">
                <a:latin typeface="Cambria" panose="02040503050406030204" pitchFamily="18" charset="0"/>
              </a:rPr>
            </a:br>
            <a:r>
              <a:rPr lang="ru-RU" dirty="0">
                <a:latin typeface="Cambria" panose="02040503050406030204" pitchFamily="18" charset="0"/>
              </a:rPr>
              <a:t> </a:t>
            </a:r>
            <a:r>
              <a:rPr lang="ru-RU" dirty="0" smtClean="0">
                <a:latin typeface="Cambria" panose="02040503050406030204" pitchFamily="18" charset="0"/>
              </a:rPr>
              <a:t>        НУ</a:t>
            </a:r>
            <a:r>
              <a:rPr lang="bg-BG" dirty="0" smtClean="0">
                <a:latin typeface="Cambria" panose="02040503050406030204" pitchFamily="18" charset="0"/>
              </a:rPr>
              <a:t>“ВАСИЛ    ЛЕВСКИ“</a:t>
            </a:r>
            <a:br>
              <a:rPr lang="bg-BG" dirty="0" smtClean="0">
                <a:latin typeface="Cambria" panose="02040503050406030204" pitchFamily="18" charset="0"/>
              </a:rPr>
            </a:br>
            <a:r>
              <a:rPr lang="bg-BG" dirty="0">
                <a:latin typeface="Cambria" panose="02040503050406030204" pitchFamily="18" charset="0"/>
              </a:rPr>
              <a:t> </a:t>
            </a:r>
            <a:r>
              <a:rPr lang="bg-BG" dirty="0" smtClean="0">
                <a:latin typeface="Cambria" panose="02040503050406030204" pitchFamily="18" charset="0"/>
              </a:rPr>
              <a:t>                   с.Иганово</a:t>
            </a:r>
            <a:endParaRPr lang="bg-BG" dirty="0">
              <a:latin typeface="Cambria" panose="020405030504060302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5013176"/>
            <a:ext cx="1800200" cy="1224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4394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754760" cy="4738538"/>
          </a:xfrm>
        </p:spPr>
        <p:txBody>
          <a:bodyPr>
            <a:normAutofit/>
          </a:bodyPr>
          <a:lstStyle/>
          <a:p>
            <a:r>
              <a:rPr lang="bg-BG" dirty="0"/>
              <a:t/>
            </a:r>
            <a:br>
              <a:rPr lang="bg-BG" dirty="0"/>
            </a:br>
            <a:r>
              <a:rPr lang="ru-RU" sz="2400" dirty="0">
                <a:latin typeface="Cambria" panose="02040503050406030204" pitchFamily="18" charset="0"/>
              </a:rPr>
              <a:t>„</a:t>
            </a:r>
            <a:r>
              <a:rPr lang="ru-RU" sz="3200" b="1" dirty="0">
                <a:latin typeface="Cambria" panose="02040503050406030204" pitchFamily="18" charset="0"/>
              </a:rPr>
              <a:t>Без </a:t>
            </a:r>
            <a:r>
              <a:rPr lang="ru-RU" sz="3200" b="1" dirty="0" err="1">
                <a:latin typeface="Cambria" panose="02040503050406030204" pitchFamily="18" charset="0"/>
              </a:rPr>
              <a:t>истинска</a:t>
            </a:r>
            <a:r>
              <a:rPr lang="ru-RU" sz="3200" b="1" dirty="0">
                <a:latin typeface="Cambria" panose="02040503050406030204" pitchFamily="18" charset="0"/>
              </a:rPr>
              <a:t> и </a:t>
            </a:r>
            <a:r>
              <a:rPr lang="ru-RU" sz="3200" b="1" dirty="0" err="1">
                <a:latin typeface="Cambria" panose="02040503050406030204" pitchFamily="18" charset="0"/>
              </a:rPr>
              <a:t>всеотдайна</a:t>
            </a:r>
            <a:r>
              <a:rPr lang="ru-RU" sz="3200" b="1" dirty="0">
                <a:latin typeface="Cambria" panose="02040503050406030204" pitchFamily="18" charset="0"/>
              </a:rPr>
              <a:t> </a:t>
            </a:r>
            <a:r>
              <a:rPr lang="ru-RU" sz="3200" b="1" dirty="0" err="1">
                <a:latin typeface="Cambria" panose="02040503050406030204" pitchFamily="18" charset="0"/>
              </a:rPr>
              <a:t>обич</a:t>
            </a:r>
            <a:r>
              <a:rPr lang="ru-RU" sz="3200" b="1" dirty="0">
                <a:latin typeface="Cambria" panose="02040503050406030204" pitchFamily="18" charset="0"/>
              </a:rPr>
              <a:t> </a:t>
            </a:r>
            <a:r>
              <a:rPr lang="ru-RU" sz="3200" b="1" dirty="0" err="1">
                <a:latin typeface="Cambria" panose="02040503050406030204" pitchFamily="18" charset="0"/>
              </a:rPr>
              <a:t>към</a:t>
            </a:r>
            <a:r>
              <a:rPr lang="ru-RU" sz="3200" b="1" dirty="0">
                <a:latin typeface="Cambria" panose="02040503050406030204" pitchFamily="18" charset="0"/>
              </a:rPr>
              <a:t> </a:t>
            </a:r>
            <a:r>
              <a:rPr lang="ru-RU" sz="3200" b="1" dirty="0" err="1">
                <a:latin typeface="Cambria" panose="02040503050406030204" pitchFamily="18" charset="0"/>
              </a:rPr>
              <a:t>децата</a:t>
            </a:r>
            <a:r>
              <a:rPr lang="ru-RU" sz="3200" b="1" dirty="0">
                <a:latin typeface="Cambria" panose="02040503050406030204" pitchFamily="18" charset="0"/>
              </a:rPr>
              <a:t> никой не </a:t>
            </a:r>
            <a:r>
              <a:rPr lang="ru-RU" sz="3200" b="1" dirty="0" err="1">
                <a:latin typeface="Cambria" panose="02040503050406030204" pitchFamily="18" charset="0"/>
              </a:rPr>
              <a:t>може</a:t>
            </a:r>
            <a:r>
              <a:rPr lang="ru-RU" sz="3200" b="1" dirty="0">
                <a:latin typeface="Cambria" panose="02040503050406030204" pitchFamily="18" charset="0"/>
              </a:rPr>
              <a:t> да </a:t>
            </a:r>
            <a:r>
              <a:rPr lang="ru-RU" sz="3200" b="1" dirty="0" err="1">
                <a:latin typeface="Cambria" panose="02040503050406030204" pitchFamily="18" charset="0"/>
              </a:rPr>
              <a:t>бъде</a:t>
            </a:r>
            <a:r>
              <a:rPr lang="ru-RU" sz="3200" b="1" dirty="0">
                <a:latin typeface="Cambria" panose="02040503050406030204" pitchFamily="18" charset="0"/>
              </a:rPr>
              <a:t> </a:t>
            </a:r>
            <a:r>
              <a:rPr lang="ru-RU" sz="3200" b="1" dirty="0" err="1">
                <a:latin typeface="Cambria" panose="02040503050406030204" pitchFamily="18" charset="0"/>
              </a:rPr>
              <a:t>учител</a:t>
            </a:r>
            <a:r>
              <a:rPr lang="ru-RU" sz="3200" b="1" dirty="0">
                <a:latin typeface="Cambria" panose="02040503050406030204" pitchFamily="18" charset="0"/>
              </a:rPr>
              <a:t> в </a:t>
            </a:r>
            <a:r>
              <a:rPr lang="ru-RU" sz="3200" b="1" dirty="0" err="1">
                <a:latin typeface="Cambria" panose="02040503050406030204" pitchFamily="18" charset="0"/>
              </a:rPr>
              <a:t>най-дълбокия</a:t>
            </a:r>
            <a:r>
              <a:rPr lang="ru-RU" sz="3200" b="1" dirty="0">
                <a:latin typeface="Cambria" panose="02040503050406030204" pitchFamily="18" charset="0"/>
              </a:rPr>
              <a:t> </a:t>
            </a:r>
            <a:r>
              <a:rPr lang="ru-RU" sz="3200" b="1" dirty="0" err="1">
                <a:latin typeface="Cambria" panose="02040503050406030204" pitchFamily="18" charset="0"/>
              </a:rPr>
              <a:t>смисъл</a:t>
            </a:r>
            <a:r>
              <a:rPr lang="ru-RU" sz="3200" b="1" dirty="0">
                <a:latin typeface="Cambria" panose="02040503050406030204" pitchFamily="18" charset="0"/>
              </a:rPr>
              <a:t> на </a:t>
            </a:r>
            <a:r>
              <a:rPr lang="ru-RU" sz="3200" b="1" dirty="0" err="1">
                <a:latin typeface="Cambria" panose="02040503050406030204" pitchFamily="18" charset="0"/>
              </a:rPr>
              <a:t>това</a:t>
            </a:r>
            <a:r>
              <a:rPr lang="ru-RU" sz="3200" b="1" dirty="0">
                <a:latin typeface="Cambria" panose="02040503050406030204" pitchFamily="18" charset="0"/>
              </a:rPr>
              <a:t> понятие.“ </a:t>
            </a:r>
            <a:r>
              <a:rPr lang="ru-RU" sz="3200" b="1" dirty="0" smtClean="0">
                <a:latin typeface="Cambria" panose="02040503050406030204" pitchFamily="18" charset="0"/>
              </a:rPr>
              <a:t/>
            </a:r>
            <a:br>
              <a:rPr lang="ru-RU" sz="3200" b="1" dirty="0" smtClean="0">
                <a:latin typeface="Cambria" panose="02040503050406030204" pitchFamily="18" charset="0"/>
              </a:rPr>
            </a:br>
            <a:r>
              <a:rPr lang="ru-RU" sz="3200" b="1" dirty="0" smtClean="0">
                <a:latin typeface="Cambria" panose="02040503050406030204" pitchFamily="18" charset="0"/>
              </a:rPr>
              <a:t>Я</a:t>
            </a:r>
            <a:r>
              <a:rPr lang="ru-RU" sz="3200" b="1" dirty="0">
                <a:latin typeface="Cambria" panose="02040503050406030204" pitchFamily="18" charset="0"/>
              </a:rPr>
              <a:t>. А. КОМЕНСКИ </a:t>
            </a:r>
            <a:endParaRPr lang="bg-BG" sz="3200" dirty="0">
              <a:latin typeface="Cambria" panose="02040503050406030204" pitchFamily="18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620688"/>
            <a:ext cx="3658467" cy="487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 descr="C:\Users\md\Desktop\999362_624699160881833_1029189547_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8558" y="1620750"/>
            <a:ext cx="2016224" cy="3175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5747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2362274"/>
          </a:xfrm>
        </p:spPr>
        <p:txBody>
          <a:bodyPr>
            <a:normAutofit fontScale="90000"/>
          </a:bodyPr>
          <a:lstStyle/>
          <a:p>
            <a:r>
              <a:rPr lang="bg-BG" dirty="0"/>
              <a:t/>
            </a:r>
            <a:br>
              <a:rPr lang="bg-BG" dirty="0"/>
            </a:br>
            <a:r>
              <a:rPr lang="ru-RU" dirty="0" err="1">
                <a:latin typeface="Cambria" panose="02040503050406030204" pitchFamily="18" charset="0"/>
              </a:rPr>
              <a:t>Моето</a:t>
            </a:r>
            <a:r>
              <a:rPr lang="ru-RU" dirty="0">
                <a:latin typeface="Cambria" panose="02040503050406030204" pitchFamily="18" charset="0"/>
              </a:rPr>
              <a:t> училище </a:t>
            </a:r>
            <a:r>
              <a:rPr lang="ru-RU" b="1" dirty="0" smtClean="0">
                <a:latin typeface="Cambria" panose="02040503050406030204" pitchFamily="18" charset="0"/>
              </a:rPr>
              <a:t> </a:t>
            </a:r>
            <a:r>
              <a:rPr lang="bg-BG" b="1" dirty="0">
                <a:latin typeface="Cambria" panose="02040503050406030204" pitchFamily="18" charset="0"/>
              </a:rPr>
              <a:t>Н</a:t>
            </a:r>
            <a:r>
              <a:rPr lang="ru-RU" b="1" dirty="0" smtClean="0">
                <a:latin typeface="Cambria" panose="02040503050406030204" pitchFamily="18" charset="0"/>
              </a:rPr>
              <a:t>У </a:t>
            </a:r>
            <a:r>
              <a:rPr lang="ru-RU" dirty="0" smtClean="0">
                <a:latin typeface="Cambria" panose="02040503050406030204" pitchFamily="18" charset="0"/>
              </a:rPr>
              <a:t>„</a:t>
            </a:r>
            <a:r>
              <a:rPr lang="ru-RU" b="1" dirty="0" smtClean="0">
                <a:latin typeface="Cambria" panose="02040503050406030204" pitchFamily="18" charset="0"/>
              </a:rPr>
              <a:t>ВАСИЛ ЛЕВСКИ“ </a:t>
            </a:r>
            <a:r>
              <a:rPr lang="ru-RU" dirty="0">
                <a:latin typeface="Cambria" panose="02040503050406030204" pitchFamily="18" charset="0"/>
              </a:rPr>
              <a:t/>
            </a:r>
            <a:br>
              <a:rPr lang="ru-RU" dirty="0">
                <a:latin typeface="Cambria" panose="02040503050406030204" pitchFamily="18" charset="0"/>
              </a:rPr>
            </a:br>
            <a:r>
              <a:rPr lang="ru-RU" dirty="0" err="1">
                <a:latin typeface="Cambria" panose="02040503050406030204" pitchFamily="18" charset="0"/>
              </a:rPr>
              <a:t>Начален</a:t>
            </a:r>
            <a:r>
              <a:rPr lang="ru-RU" dirty="0">
                <a:latin typeface="Cambria" panose="02040503050406030204" pitchFamily="18" charset="0"/>
              </a:rPr>
              <a:t> </a:t>
            </a:r>
            <a:r>
              <a:rPr lang="ru-RU" dirty="0" err="1">
                <a:latin typeface="Cambria" panose="02040503050406030204" pitchFamily="18" charset="0"/>
              </a:rPr>
              <a:t>учител</a:t>
            </a:r>
            <a:r>
              <a:rPr lang="ru-RU" dirty="0">
                <a:latin typeface="Cambria" panose="02040503050406030204" pitchFamily="18" charset="0"/>
              </a:rPr>
              <a:t> е </a:t>
            </a:r>
            <a:r>
              <a:rPr lang="ru-RU" dirty="0" err="1">
                <a:latin typeface="Cambria" panose="02040503050406030204" pitchFamily="18" charset="0"/>
              </a:rPr>
              <a:t>този</a:t>
            </a:r>
            <a:r>
              <a:rPr lang="ru-RU" dirty="0">
                <a:latin typeface="Cambria" panose="02040503050406030204" pitchFamily="18" charset="0"/>
              </a:rPr>
              <a:t>, </a:t>
            </a:r>
            <a:r>
              <a:rPr lang="ru-RU" dirty="0" err="1">
                <a:latin typeface="Cambria" panose="02040503050406030204" pitchFamily="18" charset="0"/>
              </a:rPr>
              <a:t>който</a:t>
            </a:r>
            <a:r>
              <a:rPr lang="ru-RU" dirty="0">
                <a:latin typeface="Cambria" panose="02040503050406030204" pitchFamily="18" charset="0"/>
              </a:rPr>
              <a:t> за </a:t>
            </a:r>
            <a:r>
              <a:rPr lang="ru-RU" dirty="0" err="1">
                <a:latin typeface="Cambria" panose="02040503050406030204" pitchFamily="18" charset="0"/>
              </a:rPr>
              <a:t>първи</a:t>
            </a:r>
            <a:r>
              <a:rPr lang="ru-RU" dirty="0">
                <a:latin typeface="Cambria" panose="02040503050406030204" pitchFamily="18" charset="0"/>
              </a:rPr>
              <a:t> </a:t>
            </a:r>
            <a:r>
              <a:rPr lang="ru-RU" dirty="0" err="1">
                <a:latin typeface="Cambria" panose="02040503050406030204" pitchFamily="18" charset="0"/>
              </a:rPr>
              <a:t>път</a:t>
            </a:r>
            <a:r>
              <a:rPr lang="ru-RU" dirty="0">
                <a:latin typeface="Cambria" panose="02040503050406030204" pitchFamily="18" charset="0"/>
              </a:rPr>
              <a:t> </a:t>
            </a:r>
            <a:r>
              <a:rPr lang="ru-RU" dirty="0" err="1">
                <a:latin typeface="Cambria" panose="02040503050406030204" pitchFamily="18" charset="0"/>
              </a:rPr>
              <a:t>въвежда</a:t>
            </a:r>
            <a:r>
              <a:rPr lang="ru-RU" dirty="0">
                <a:latin typeface="Cambria" panose="02040503050406030204" pitchFamily="18" charset="0"/>
              </a:rPr>
              <a:t> </a:t>
            </a:r>
            <a:r>
              <a:rPr lang="ru-RU" dirty="0" err="1">
                <a:latin typeface="Cambria" panose="02040503050406030204" pitchFamily="18" charset="0"/>
              </a:rPr>
              <a:t>децата</a:t>
            </a:r>
            <a:r>
              <a:rPr lang="ru-RU" dirty="0">
                <a:latin typeface="Cambria" panose="02040503050406030204" pitchFamily="18" charset="0"/>
              </a:rPr>
              <a:t> в храма на </a:t>
            </a:r>
            <a:r>
              <a:rPr lang="ru-RU" dirty="0" err="1">
                <a:latin typeface="Cambria" panose="02040503050406030204" pitchFamily="18" charset="0"/>
              </a:rPr>
              <a:t>знанието</a:t>
            </a:r>
            <a:r>
              <a:rPr lang="ru-RU" dirty="0">
                <a:latin typeface="Cambria" panose="02040503050406030204" pitchFamily="18" charset="0"/>
              </a:rPr>
              <a:t>. Тук </a:t>
            </a:r>
            <a:r>
              <a:rPr lang="ru-RU" dirty="0" err="1">
                <a:latin typeface="Cambria" panose="02040503050406030204" pitchFamily="18" charset="0"/>
              </a:rPr>
              <a:t>започва</a:t>
            </a:r>
            <a:r>
              <a:rPr lang="ru-RU" dirty="0">
                <a:latin typeface="Cambria" panose="02040503050406030204" pitchFamily="18" charset="0"/>
              </a:rPr>
              <a:t> </a:t>
            </a:r>
            <a:r>
              <a:rPr lang="ru-RU" dirty="0" err="1">
                <a:latin typeface="Cambria" panose="02040503050406030204" pitchFamily="18" charset="0"/>
              </a:rPr>
              <a:t>тяхната</a:t>
            </a:r>
            <a:r>
              <a:rPr lang="ru-RU" dirty="0">
                <a:latin typeface="Cambria" panose="02040503050406030204" pitchFamily="18" charset="0"/>
              </a:rPr>
              <a:t> подготовка - </a:t>
            </a:r>
            <a:r>
              <a:rPr lang="ru-RU" dirty="0" err="1">
                <a:latin typeface="Cambria" panose="02040503050406030204" pitchFamily="18" charset="0"/>
              </a:rPr>
              <a:t>изкачването</a:t>
            </a:r>
            <a:r>
              <a:rPr lang="ru-RU" dirty="0">
                <a:latin typeface="Cambria" panose="02040503050406030204" pitchFamily="18" charset="0"/>
              </a:rPr>
              <a:t> по </a:t>
            </a:r>
            <a:r>
              <a:rPr lang="ru-RU" dirty="0" err="1">
                <a:latin typeface="Cambria" panose="02040503050406030204" pitchFamily="18" charset="0"/>
              </a:rPr>
              <a:t>стълбата</a:t>
            </a:r>
            <a:r>
              <a:rPr lang="ru-RU" dirty="0">
                <a:latin typeface="Cambria" panose="02040503050406030204" pitchFamily="18" charset="0"/>
              </a:rPr>
              <a:t> на </a:t>
            </a:r>
            <a:r>
              <a:rPr lang="ru-RU" dirty="0" err="1">
                <a:latin typeface="Cambria" panose="02040503050406030204" pitchFamily="18" charset="0"/>
              </a:rPr>
              <a:t>знанието</a:t>
            </a:r>
            <a:r>
              <a:rPr lang="ru-RU" dirty="0">
                <a:latin typeface="Cambria" panose="02040503050406030204" pitchFamily="18" charset="0"/>
              </a:rPr>
              <a:t>. </a:t>
            </a:r>
            <a:endParaRPr lang="bg-BG" dirty="0">
              <a:latin typeface="Cambria" panose="02040503050406030204" pitchFamily="18" charset="0"/>
            </a:endParaRPr>
          </a:p>
        </p:txBody>
      </p:sp>
      <p:pic>
        <p:nvPicPr>
          <p:cNvPr id="1027" name="Picture 3" descr="C:\Users\md\Desktop\SAM_2768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645024"/>
            <a:ext cx="4302654" cy="2420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md\Desktop\SAM_2739-150x15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2924944"/>
            <a:ext cx="2004814" cy="2004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1479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1691680" y="188640"/>
            <a:ext cx="6766520" cy="5544616"/>
          </a:xfrm>
        </p:spPr>
        <p:txBody>
          <a:bodyPr>
            <a:normAutofit fontScale="90000"/>
          </a:bodyPr>
          <a:lstStyle/>
          <a:p>
            <a:pPr>
              <a:lnSpc>
                <a:spcPct val="200000"/>
              </a:lnSpc>
            </a:pPr>
            <a:r>
              <a:rPr lang="bg-BG" sz="2000" b="0" dirty="0" smtClean="0"/>
              <a:t/>
            </a:r>
            <a:br>
              <a:rPr lang="bg-BG" sz="2000" b="0" dirty="0" smtClean="0"/>
            </a:br>
            <a:r>
              <a:rPr lang="bg-BG" sz="2000" b="0" dirty="0"/>
              <a:t/>
            </a:r>
            <a:br>
              <a:rPr lang="bg-BG" sz="2000" b="0" dirty="0"/>
            </a:br>
            <a:r>
              <a:rPr lang="bg-BG" sz="2000" b="0" dirty="0" smtClean="0"/>
              <a:t/>
            </a:r>
            <a:br>
              <a:rPr lang="bg-BG" sz="2000" b="0" dirty="0" smtClean="0"/>
            </a:br>
            <a:r>
              <a:rPr lang="bg-BG" sz="2000" b="0" dirty="0"/>
              <a:t/>
            </a:r>
            <a:br>
              <a:rPr lang="bg-BG" sz="2000" b="0" dirty="0"/>
            </a:br>
            <a:r>
              <a:rPr lang="bg-BG" sz="2000" b="0" dirty="0" smtClean="0"/>
              <a:t/>
            </a:r>
            <a:br>
              <a:rPr lang="bg-BG" sz="2000" b="0" dirty="0" smtClean="0"/>
            </a:br>
            <a:r>
              <a:rPr lang="bg-BG" sz="2000" b="0" dirty="0"/>
              <a:t/>
            </a:r>
            <a:br>
              <a:rPr lang="bg-BG" sz="2000" b="0" dirty="0"/>
            </a:br>
            <a:r>
              <a:rPr lang="bg-BG" sz="2000" b="0" dirty="0" smtClean="0"/>
              <a:t/>
            </a:r>
            <a:br>
              <a:rPr lang="bg-BG" sz="2000" b="0" dirty="0" smtClean="0"/>
            </a:br>
            <a:r>
              <a:rPr lang="bg-BG" sz="2000" b="0" dirty="0" smtClean="0"/>
              <a:t/>
            </a:r>
            <a:br>
              <a:rPr lang="bg-BG" sz="2000" b="0" dirty="0" smtClean="0"/>
            </a:br>
            <a:r>
              <a:rPr lang="bg-BG" sz="2000" b="0" dirty="0"/>
              <a:t/>
            </a:r>
            <a:br>
              <a:rPr lang="bg-BG" sz="2000" b="0" dirty="0"/>
            </a:br>
            <a:r>
              <a:rPr lang="bg-BG" sz="2000" b="0" dirty="0" smtClean="0"/>
              <a:t/>
            </a:r>
            <a:br>
              <a:rPr lang="bg-BG" sz="2000" b="0" dirty="0" smtClean="0"/>
            </a:br>
            <a:r>
              <a:rPr lang="bg-BG" sz="2000" b="0" dirty="0"/>
              <a:t/>
            </a:r>
            <a:br>
              <a:rPr lang="bg-BG" sz="2000" b="0" dirty="0"/>
            </a:br>
            <a:r>
              <a:rPr lang="bg-BG" sz="2000" b="0" dirty="0" smtClean="0"/>
              <a:t/>
            </a:r>
            <a:br>
              <a:rPr lang="bg-BG" sz="2000" b="0" dirty="0" smtClean="0"/>
            </a:br>
            <a:r>
              <a:rPr lang="bg-BG" sz="2000" dirty="0" smtClean="0"/>
              <a:t>Лична </a:t>
            </a:r>
            <a:r>
              <a:rPr lang="bg-BG" sz="2000" dirty="0"/>
              <a:t>информация </a:t>
            </a:r>
            <a:r>
              <a:rPr lang="bg-BG" sz="2000" b="0" dirty="0" smtClean="0"/>
              <a:t/>
            </a:r>
            <a:br>
              <a:rPr lang="bg-BG" sz="2000" b="0" dirty="0" smtClean="0"/>
            </a:br>
            <a:r>
              <a:rPr lang="bg-BG" sz="2000" b="0" dirty="0"/>
              <a:t/>
            </a:r>
            <a:br>
              <a:rPr lang="bg-BG" sz="2000" b="0" dirty="0"/>
            </a:br>
            <a:r>
              <a:rPr lang="bg-BG" sz="1800" dirty="0" smtClean="0"/>
              <a:t>Име</a:t>
            </a:r>
            <a:r>
              <a:rPr lang="bg-BG" sz="1800" b="0" dirty="0" smtClean="0"/>
              <a:t> – Мария Иванова </a:t>
            </a:r>
            <a:r>
              <a:rPr lang="bg-BG" sz="1800" b="0" dirty="0" err="1" smtClean="0"/>
              <a:t>Касарска</a:t>
            </a:r>
            <a:r>
              <a:rPr lang="bg-BG" sz="1800" b="0" dirty="0"/>
              <a:t/>
            </a:r>
            <a:br>
              <a:rPr lang="bg-BG" sz="1800" b="0" dirty="0"/>
            </a:br>
            <a:r>
              <a:rPr lang="ru-RU" sz="1800" dirty="0"/>
              <a:t>О</a:t>
            </a:r>
            <a:r>
              <a:rPr lang="ru-RU" sz="1800" dirty="0" smtClean="0"/>
              <a:t>бразование</a:t>
            </a:r>
            <a:r>
              <a:rPr lang="ru-RU" sz="1800" b="0" dirty="0" smtClean="0"/>
              <a:t> </a:t>
            </a:r>
            <a:r>
              <a:rPr lang="ru-RU" sz="1800" b="0" dirty="0"/>
              <a:t>– </a:t>
            </a:r>
            <a:r>
              <a:rPr lang="ru-RU" sz="1800" b="0" dirty="0" err="1" smtClean="0"/>
              <a:t>висше</a:t>
            </a:r>
            <a:r>
              <a:rPr lang="en-US" sz="1800" b="0" dirty="0" smtClean="0"/>
              <a:t/>
            </a:r>
            <a:br>
              <a:rPr lang="en-US" sz="1800" b="0" dirty="0" smtClean="0"/>
            </a:br>
            <a:r>
              <a:rPr lang="bg-BG" sz="1800" dirty="0" smtClean="0"/>
              <a:t>Бакалавър</a:t>
            </a:r>
            <a:r>
              <a:rPr lang="bg-BG" sz="1800" b="0" dirty="0" smtClean="0"/>
              <a:t>  -  Предучилищна  и начална педагогика</a:t>
            </a:r>
            <a:r>
              <a:rPr lang="ru-RU" sz="1800" b="0" dirty="0" smtClean="0"/>
              <a:t> </a:t>
            </a:r>
            <a:r>
              <a:rPr lang="en-US" sz="1800" b="0" dirty="0" smtClean="0"/>
              <a:t/>
            </a:r>
            <a:br>
              <a:rPr lang="en-US" sz="1800" b="0" dirty="0" smtClean="0"/>
            </a:br>
            <a:r>
              <a:rPr lang="ru-RU" sz="1800" dirty="0" err="1" smtClean="0"/>
              <a:t>Специалност</a:t>
            </a:r>
            <a:r>
              <a:rPr lang="ru-RU" sz="1800" b="0" dirty="0" smtClean="0"/>
              <a:t> - </a:t>
            </a:r>
            <a:r>
              <a:rPr lang="ru-RU" sz="1800" b="0" dirty="0" err="1" smtClean="0"/>
              <a:t>начална</a:t>
            </a:r>
            <a:r>
              <a:rPr lang="ru-RU" sz="1800" b="0" dirty="0" smtClean="0"/>
              <a:t> </a:t>
            </a:r>
            <a:r>
              <a:rPr lang="ru-RU" sz="1800" b="0" dirty="0"/>
              <a:t>и </a:t>
            </a:r>
            <a:r>
              <a:rPr lang="ru-RU" sz="1800" b="0" dirty="0" err="1"/>
              <a:t>детска</a:t>
            </a:r>
            <a:r>
              <a:rPr lang="ru-RU" sz="1800" b="0" dirty="0"/>
              <a:t> </a:t>
            </a:r>
            <a:r>
              <a:rPr lang="ru-RU" sz="1800" b="0" dirty="0" smtClean="0"/>
              <a:t>педагогика</a:t>
            </a:r>
            <a:r>
              <a:rPr lang="ru-RU" sz="1800" b="0" dirty="0"/>
              <a:t/>
            </a:r>
            <a:br>
              <a:rPr lang="ru-RU" sz="1800" b="0" dirty="0"/>
            </a:br>
            <a:r>
              <a:rPr lang="bg-BG" sz="1800" dirty="0" smtClean="0"/>
              <a:t>Педагогически </a:t>
            </a:r>
            <a:r>
              <a:rPr lang="bg-BG" sz="1800" dirty="0"/>
              <a:t>стаж </a:t>
            </a:r>
            <a:r>
              <a:rPr lang="bg-BG" sz="1800" b="0" dirty="0" smtClean="0"/>
              <a:t>–16 години </a:t>
            </a:r>
            <a:r>
              <a:rPr lang="bg-BG" sz="1800" b="0" dirty="0"/>
              <a:t/>
            </a:r>
            <a:br>
              <a:rPr lang="bg-BG" sz="1800" b="0" dirty="0"/>
            </a:br>
            <a:r>
              <a:rPr lang="bg-BG" sz="1800" b="0" dirty="0"/>
              <a:t/>
            </a:r>
            <a:br>
              <a:rPr lang="bg-BG" sz="1800" b="0" dirty="0"/>
            </a:br>
            <a:r>
              <a:rPr lang="ru-RU" b="0" dirty="0" smtClean="0"/>
              <a:t> </a:t>
            </a:r>
            <a:endParaRPr lang="bg-BG" dirty="0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650509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sz="quarter" idx="1"/>
          </p:nvPr>
        </p:nvSpPr>
        <p:spPr>
          <a:xfrm>
            <a:off x="457200" y="476672"/>
            <a:ext cx="7467600" cy="5760640"/>
          </a:xfrm>
        </p:spPr>
        <p:txBody>
          <a:bodyPr>
            <a:normAutofit fontScale="85000" lnSpcReduction="20000"/>
          </a:bodyPr>
          <a:lstStyle/>
          <a:p>
            <a:endParaRPr lang="bg-BG" dirty="0"/>
          </a:p>
          <a:p>
            <a:r>
              <a:rPr lang="bg-BG" dirty="0"/>
              <a:t>ЗА МЕН </a:t>
            </a:r>
          </a:p>
          <a:p>
            <a:r>
              <a:rPr lang="ru-RU" dirty="0"/>
              <a:t>Аз </a:t>
            </a:r>
            <a:r>
              <a:rPr lang="ru-RU" dirty="0" err="1"/>
              <a:t>съм</a:t>
            </a:r>
            <a:r>
              <a:rPr lang="ru-RU" dirty="0"/>
              <a:t> контактна и позитивна </a:t>
            </a:r>
            <a:r>
              <a:rPr lang="ru-RU" dirty="0" err="1"/>
              <a:t>личност</a:t>
            </a:r>
            <a:r>
              <a:rPr lang="ru-RU" dirty="0"/>
              <a:t>. </a:t>
            </a:r>
            <a:r>
              <a:rPr lang="ru-RU" dirty="0" err="1"/>
              <a:t>Поддържам</a:t>
            </a:r>
            <a:r>
              <a:rPr lang="ru-RU" dirty="0"/>
              <a:t> </a:t>
            </a:r>
            <a:r>
              <a:rPr lang="ru-RU" dirty="0" err="1"/>
              <a:t>отлични</a:t>
            </a:r>
            <a:r>
              <a:rPr lang="ru-RU" dirty="0"/>
              <a:t> взаимоотношения с </a:t>
            </a:r>
            <a:r>
              <a:rPr lang="ru-RU" dirty="0" err="1"/>
              <a:t>хората</a:t>
            </a:r>
            <a:r>
              <a:rPr lang="ru-RU" dirty="0"/>
              <a:t>, </a:t>
            </a:r>
            <a:r>
              <a:rPr lang="ru-RU" dirty="0" err="1"/>
              <a:t>които</a:t>
            </a:r>
            <a:r>
              <a:rPr lang="ru-RU" dirty="0"/>
              <a:t> </a:t>
            </a:r>
            <a:r>
              <a:rPr lang="ru-RU" dirty="0" err="1"/>
              <a:t>ме</a:t>
            </a:r>
            <a:r>
              <a:rPr lang="ru-RU" dirty="0"/>
              <a:t> </a:t>
            </a:r>
            <a:r>
              <a:rPr lang="ru-RU" dirty="0" err="1"/>
              <a:t>заобикалят</a:t>
            </a:r>
            <a:r>
              <a:rPr lang="ru-RU" dirty="0"/>
              <a:t>. </a:t>
            </a:r>
            <a:r>
              <a:rPr lang="ru-RU" dirty="0" err="1"/>
              <a:t>Уважавам</a:t>
            </a:r>
            <a:r>
              <a:rPr lang="ru-RU" dirty="0"/>
              <a:t> </a:t>
            </a:r>
            <a:r>
              <a:rPr lang="ru-RU" dirty="0" err="1"/>
              <a:t>колегите</a:t>
            </a:r>
            <a:r>
              <a:rPr lang="ru-RU" dirty="0"/>
              <a:t> си, </a:t>
            </a:r>
            <a:r>
              <a:rPr lang="ru-RU" dirty="0" err="1"/>
              <a:t>учениците</a:t>
            </a:r>
            <a:r>
              <a:rPr lang="ru-RU" dirty="0"/>
              <a:t> и </a:t>
            </a:r>
            <a:r>
              <a:rPr lang="ru-RU" dirty="0" err="1"/>
              <a:t>родителите</a:t>
            </a:r>
            <a:r>
              <a:rPr lang="ru-RU" dirty="0"/>
              <a:t>. Имам </a:t>
            </a:r>
            <a:r>
              <a:rPr lang="ru-RU" dirty="0" err="1"/>
              <a:t>добри</a:t>
            </a:r>
            <a:r>
              <a:rPr lang="ru-RU" dirty="0"/>
              <a:t> </a:t>
            </a:r>
            <a:r>
              <a:rPr lang="ru-RU" dirty="0" err="1"/>
              <a:t>комуникативни</a:t>
            </a:r>
            <a:r>
              <a:rPr lang="ru-RU" dirty="0"/>
              <a:t>, </a:t>
            </a:r>
            <a:r>
              <a:rPr lang="ru-RU" dirty="0" err="1"/>
              <a:t>социални</a:t>
            </a:r>
            <a:r>
              <a:rPr lang="ru-RU" dirty="0"/>
              <a:t> и </a:t>
            </a:r>
            <a:r>
              <a:rPr lang="ru-RU" dirty="0" err="1"/>
              <a:t>организационни</a:t>
            </a:r>
            <a:r>
              <a:rPr lang="ru-RU" dirty="0"/>
              <a:t> умения. </a:t>
            </a:r>
          </a:p>
          <a:p>
            <a:r>
              <a:rPr lang="ru-RU" dirty="0"/>
              <a:t></a:t>
            </a:r>
            <a:r>
              <a:rPr lang="ru-RU" dirty="0" err="1"/>
              <a:t>Поставям</a:t>
            </a:r>
            <a:r>
              <a:rPr lang="ru-RU" dirty="0"/>
              <a:t> ученика в </a:t>
            </a:r>
            <a:r>
              <a:rPr lang="ru-RU" dirty="0" err="1"/>
              <a:t>центъра</a:t>
            </a:r>
            <a:r>
              <a:rPr lang="ru-RU" dirty="0"/>
              <a:t> на </a:t>
            </a:r>
            <a:r>
              <a:rPr lang="ru-RU" dirty="0" err="1"/>
              <a:t>вниманието</a:t>
            </a:r>
            <a:r>
              <a:rPr lang="ru-RU" dirty="0"/>
              <a:t> ми. Стремя се да </a:t>
            </a:r>
            <a:r>
              <a:rPr lang="ru-RU" dirty="0" err="1"/>
              <a:t>спомагам</a:t>
            </a:r>
            <a:r>
              <a:rPr lang="ru-RU" dirty="0"/>
              <a:t> за </a:t>
            </a:r>
            <a:r>
              <a:rPr lang="ru-RU" dirty="0" err="1"/>
              <a:t>неговото</a:t>
            </a:r>
            <a:r>
              <a:rPr lang="ru-RU" dirty="0"/>
              <a:t> </a:t>
            </a:r>
            <a:r>
              <a:rPr lang="ru-RU" dirty="0" err="1"/>
              <a:t>интелектуално</a:t>
            </a:r>
            <a:r>
              <a:rPr lang="ru-RU" dirty="0"/>
              <a:t>, </a:t>
            </a:r>
            <a:r>
              <a:rPr lang="ru-RU" dirty="0" err="1"/>
              <a:t>нравствено</a:t>
            </a:r>
            <a:r>
              <a:rPr lang="ru-RU" dirty="0"/>
              <a:t>, </a:t>
            </a:r>
            <a:r>
              <a:rPr lang="ru-RU" dirty="0" err="1"/>
              <a:t>общокултурно</a:t>
            </a:r>
            <a:r>
              <a:rPr lang="ru-RU" dirty="0"/>
              <a:t> и личностно развитие. </a:t>
            </a:r>
          </a:p>
          <a:p>
            <a:r>
              <a:rPr lang="ru-RU" dirty="0"/>
              <a:t></a:t>
            </a:r>
            <a:r>
              <a:rPr lang="ru-RU" dirty="0" err="1"/>
              <a:t>Полагам</a:t>
            </a:r>
            <a:r>
              <a:rPr lang="ru-RU" dirty="0"/>
              <a:t> усилия за </a:t>
            </a:r>
            <a:r>
              <a:rPr lang="ru-RU" dirty="0" err="1"/>
              <a:t>изграждане</a:t>
            </a:r>
            <a:r>
              <a:rPr lang="ru-RU" dirty="0"/>
              <a:t> у </a:t>
            </a:r>
            <a:r>
              <a:rPr lang="ru-RU" dirty="0" err="1"/>
              <a:t>тях</a:t>
            </a:r>
            <a:r>
              <a:rPr lang="ru-RU" dirty="0"/>
              <a:t> на </a:t>
            </a:r>
            <a:r>
              <a:rPr lang="ru-RU" dirty="0" err="1"/>
              <a:t>отговорно</a:t>
            </a:r>
            <a:r>
              <a:rPr lang="ru-RU" dirty="0"/>
              <a:t> поведение в </a:t>
            </a:r>
            <a:r>
              <a:rPr lang="ru-RU" dirty="0" err="1"/>
              <a:t>общуването</a:t>
            </a:r>
            <a:r>
              <a:rPr lang="ru-RU" dirty="0"/>
              <a:t> и </a:t>
            </a:r>
            <a:r>
              <a:rPr lang="ru-RU" dirty="0" err="1"/>
              <a:t>вписване</a:t>
            </a:r>
            <a:r>
              <a:rPr lang="ru-RU" dirty="0"/>
              <a:t> в </a:t>
            </a:r>
            <a:r>
              <a:rPr lang="ru-RU" dirty="0" err="1"/>
              <a:t>колектива</a:t>
            </a:r>
            <a:r>
              <a:rPr lang="ru-RU" dirty="0"/>
              <a:t>. </a:t>
            </a:r>
          </a:p>
          <a:p>
            <a:r>
              <a:rPr lang="ru-RU" dirty="0"/>
              <a:t>Старая се да </a:t>
            </a:r>
            <a:r>
              <a:rPr lang="ru-RU" dirty="0" err="1"/>
              <a:t>стимулирам</a:t>
            </a:r>
            <a:r>
              <a:rPr lang="ru-RU" dirty="0"/>
              <a:t>, </a:t>
            </a:r>
            <a:r>
              <a:rPr lang="ru-RU" dirty="0" err="1"/>
              <a:t>поощрявам</a:t>
            </a:r>
            <a:r>
              <a:rPr lang="ru-RU" dirty="0"/>
              <a:t> и </a:t>
            </a:r>
            <a:r>
              <a:rPr lang="ru-RU" dirty="0" err="1"/>
              <a:t>направлявам</a:t>
            </a:r>
            <a:r>
              <a:rPr lang="ru-RU" dirty="0"/>
              <a:t> </a:t>
            </a:r>
            <a:r>
              <a:rPr lang="ru-RU" dirty="0" err="1"/>
              <a:t>активността</a:t>
            </a:r>
            <a:r>
              <a:rPr lang="ru-RU" dirty="0"/>
              <a:t> на ученика. </a:t>
            </a:r>
          </a:p>
          <a:p>
            <a:r>
              <a:rPr lang="ru-RU" dirty="0"/>
              <a:t>Стремя се да </a:t>
            </a:r>
            <a:r>
              <a:rPr lang="ru-RU" dirty="0" err="1"/>
              <a:t>прилагам</a:t>
            </a:r>
            <a:r>
              <a:rPr lang="ru-RU" dirty="0"/>
              <a:t> в </a:t>
            </a:r>
            <a:r>
              <a:rPr lang="ru-RU" dirty="0" err="1"/>
              <a:t>работата</a:t>
            </a:r>
            <a:r>
              <a:rPr lang="ru-RU" dirty="0"/>
              <a:t> си </a:t>
            </a:r>
            <a:r>
              <a:rPr lang="ru-RU" dirty="0" err="1"/>
              <a:t>разнообразни</a:t>
            </a:r>
            <a:r>
              <a:rPr lang="ru-RU" dirty="0"/>
              <a:t> </a:t>
            </a:r>
            <a:r>
              <a:rPr lang="ru-RU" dirty="0" err="1"/>
              <a:t>форми</a:t>
            </a:r>
            <a:r>
              <a:rPr lang="ru-RU" dirty="0"/>
              <a:t> и </a:t>
            </a:r>
            <a:r>
              <a:rPr lang="ru-RU" dirty="0" err="1"/>
              <a:t>методи</a:t>
            </a:r>
            <a:r>
              <a:rPr lang="ru-RU" dirty="0"/>
              <a:t> на обучение. </a:t>
            </a:r>
          </a:p>
          <a:p>
            <a:r>
              <a:rPr lang="ru-RU" dirty="0"/>
              <a:t>В </a:t>
            </a:r>
            <a:r>
              <a:rPr lang="ru-RU" dirty="0" err="1"/>
              <a:t>ежедневната</a:t>
            </a:r>
            <a:r>
              <a:rPr lang="ru-RU" dirty="0"/>
              <a:t> си работа с </a:t>
            </a:r>
            <a:r>
              <a:rPr lang="ru-RU" dirty="0" err="1"/>
              <a:t>учениците</a:t>
            </a:r>
            <a:r>
              <a:rPr lang="ru-RU" dirty="0"/>
              <a:t> </a:t>
            </a:r>
            <a:r>
              <a:rPr lang="ru-RU" dirty="0" err="1"/>
              <a:t>използвам</a:t>
            </a:r>
            <a:r>
              <a:rPr lang="ru-RU" dirty="0"/>
              <a:t> </a:t>
            </a:r>
            <a:r>
              <a:rPr lang="ru-RU" dirty="0" err="1"/>
              <a:t>групови</a:t>
            </a:r>
            <a:r>
              <a:rPr lang="ru-RU" dirty="0"/>
              <a:t> и </a:t>
            </a:r>
            <a:r>
              <a:rPr lang="ru-RU" dirty="0" err="1"/>
              <a:t>индивидуални</a:t>
            </a:r>
            <a:r>
              <a:rPr lang="ru-RU" dirty="0"/>
              <a:t> </a:t>
            </a:r>
            <a:r>
              <a:rPr lang="ru-RU" dirty="0" err="1"/>
              <a:t>форми</a:t>
            </a:r>
            <a:r>
              <a:rPr lang="ru-RU" dirty="0"/>
              <a:t> на </a:t>
            </a:r>
            <a:r>
              <a:rPr lang="ru-RU" dirty="0" err="1"/>
              <a:t>преподаване</a:t>
            </a:r>
            <a:r>
              <a:rPr lang="ru-RU" dirty="0"/>
              <a:t>, </a:t>
            </a:r>
            <a:r>
              <a:rPr lang="ru-RU" dirty="0" err="1"/>
              <a:t>съобразени</a:t>
            </a:r>
            <a:r>
              <a:rPr lang="ru-RU" dirty="0"/>
              <a:t> с </a:t>
            </a:r>
            <a:r>
              <a:rPr lang="ru-RU" dirty="0" err="1"/>
              <a:t>възможностите</a:t>
            </a:r>
            <a:r>
              <a:rPr lang="ru-RU" dirty="0"/>
              <a:t> на </a:t>
            </a:r>
            <a:r>
              <a:rPr lang="ru-RU" dirty="0" err="1"/>
              <a:t>учениците</a:t>
            </a:r>
            <a:r>
              <a:rPr lang="ru-RU" dirty="0"/>
              <a:t>. 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980518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ъгълник 1"/>
          <p:cNvSpPr/>
          <p:nvPr/>
        </p:nvSpPr>
        <p:spPr>
          <a:xfrm>
            <a:off x="755576" y="1443841"/>
            <a:ext cx="763284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bg-BG" dirty="0"/>
          </a:p>
          <a:p>
            <a:r>
              <a:rPr lang="bg-BG" b="1" dirty="0"/>
              <a:t>МЕТОДИ НА </a:t>
            </a:r>
            <a:r>
              <a:rPr lang="bg-BG" b="1" dirty="0" smtClean="0"/>
              <a:t>ПРЕПОДАВАНЕ</a:t>
            </a:r>
            <a:endParaRPr lang="en-US" b="1" dirty="0" smtClean="0"/>
          </a:p>
          <a:p>
            <a:r>
              <a:rPr lang="bg-BG" dirty="0" smtClean="0"/>
              <a:t> </a:t>
            </a:r>
            <a:endParaRPr lang="bg-BG" dirty="0"/>
          </a:p>
          <a:p>
            <a:r>
              <a:rPr lang="ru-RU" dirty="0"/>
              <a:t></a:t>
            </a:r>
            <a:r>
              <a:rPr lang="ru-RU" b="1" dirty="0" err="1"/>
              <a:t>Изполване</a:t>
            </a:r>
            <a:r>
              <a:rPr lang="ru-RU" b="1" dirty="0"/>
              <a:t> на ИТ в </a:t>
            </a:r>
            <a:r>
              <a:rPr lang="ru-RU" b="1" dirty="0" err="1"/>
              <a:t>часовете</a:t>
            </a:r>
            <a:r>
              <a:rPr lang="ru-RU" b="1" dirty="0"/>
              <a:t> </a:t>
            </a:r>
            <a:endParaRPr lang="ru-RU" dirty="0"/>
          </a:p>
          <a:p>
            <a:r>
              <a:rPr lang="bg-BG" dirty="0"/>
              <a:t></a:t>
            </a:r>
            <a:r>
              <a:rPr lang="bg-BG" b="1" dirty="0"/>
              <a:t>Мултимедийно обучение </a:t>
            </a:r>
            <a:endParaRPr lang="bg-BG" dirty="0"/>
          </a:p>
          <a:p>
            <a:r>
              <a:rPr lang="bg-BG" dirty="0"/>
              <a:t></a:t>
            </a:r>
            <a:r>
              <a:rPr lang="bg-BG" b="1" dirty="0"/>
              <a:t>Интерактивни уроци </a:t>
            </a:r>
            <a:endParaRPr lang="bg-BG" dirty="0"/>
          </a:p>
          <a:p>
            <a:r>
              <a:rPr lang="ru-RU" dirty="0"/>
              <a:t></a:t>
            </a:r>
            <a:r>
              <a:rPr lang="ru-RU" b="1" dirty="0" err="1"/>
              <a:t>Изготвяне</a:t>
            </a:r>
            <a:r>
              <a:rPr lang="ru-RU" b="1" dirty="0"/>
              <a:t> и </a:t>
            </a:r>
            <a:r>
              <a:rPr lang="ru-RU" b="1" dirty="0" err="1"/>
              <a:t>използване</a:t>
            </a:r>
            <a:r>
              <a:rPr lang="ru-RU" b="1" dirty="0"/>
              <a:t> на презентации при </a:t>
            </a:r>
            <a:r>
              <a:rPr lang="ru-RU" b="1" dirty="0" err="1"/>
              <a:t>преподаване</a:t>
            </a:r>
            <a:r>
              <a:rPr lang="ru-RU" b="1" dirty="0"/>
              <a:t> на </a:t>
            </a:r>
            <a:r>
              <a:rPr lang="ru-RU" b="1" dirty="0" err="1"/>
              <a:t>уроците</a:t>
            </a:r>
            <a:r>
              <a:rPr lang="ru-RU" b="1" dirty="0"/>
              <a:t> </a:t>
            </a:r>
            <a:endParaRPr lang="ru-RU" dirty="0"/>
          </a:p>
          <a:p>
            <a:endParaRPr lang="bg-BG" dirty="0"/>
          </a:p>
          <a:p>
            <a:r>
              <a:rPr lang="ru-RU" dirty="0" err="1"/>
              <a:t>Съвременният</a:t>
            </a:r>
            <a:r>
              <a:rPr lang="ru-RU" dirty="0"/>
              <a:t> подход на </a:t>
            </a:r>
            <a:r>
              <a:rPr lang="ru-RU" dirty="0" err="1"/>
              <a:t>преподаване</a:t>
            </a:r>
            <a:r>
              <a:rPr lang="ru-RU" dirty="0"/>
              <a:t> </a:t>
            </a:r>
            <a:r>
              <a:rPr lang="ru-RU" dirty="0" err="1"/>
              <a:t>включва</a:t>
            </a:r>
            <a:r>
              <a:rPr lang="ru-RU" dirty="0"/>
              <a:t> </a:t>
            </a:r>
            <a:r>
              <a:rPr lang="ru-RU" dirty="0" err="1"/>
              <a:t>съвременни</a:t>
            </a:r>
            <a:r>
              <a:rPr lang="ru-RU" dirty="0"/>
              <a:t> </a:t>
            </a:r>
            <a:r>
              <a:rPr lang="ru-RU" dirty="0" err="1"/>
              <a:t>методи</a:t>
            </a:r>
            <a:r>
              <a:rPr lang="ru-RU" dirty="0"/>
              <a:t> и средства за </a:t>
            </a:r>
            <a:r>
              <a:rPr lang="ru-RU" dirty="0" err="1"/>
              <a:t>представяне</a:t>
            </a:r>
            <a:r>
              <a:rPr lang="ru-RU" dirty="0"/>
              <a:t> на </a:t>
            </a:r>
            <a:r>
              <a:rPr lang="ru-RU" dirty="0" err="1"/>
              <a:t>учебния</a:t>
            </a:r>
            <a:r>
              <a:rPr lang="ru-RU" dirty="0"/>
              <a:t> материал и </a:t>
            </a:r>
            <a:r>
              <a:rPr lang="ru-RU" dirty="0" err="1"/>
              <a:t>съвременна</a:t>
            </a:r>
            <a:r>
              <a:rPr lang="ru-RU" dirty="0"/>
              <a:t> </a:t>
            </a:r>
            <a:r>
              <a:rPr lang="ru-RU" dirty="0" err="1"/>
              <a:t>материална</a:t>
            </a:r>
            <a:r>
              <a:rPr lang="ru-RU" dirty="0"/>
              <a:t> база за </a:t>
            </a:r>
            <a:r>
              <a:rPr lang="ru-RU" dirty="0" err="1"/>
              <a:t>всеки</a:t>
            </a:r>
            <a:r>
              <a:rPr lang="ru-RU" dirty="0"/>
              <a:t> ученик. </a:t>
            </a:r>
            <a:endParaRPr lang="bg-BG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332656"/>
            <a:ext cx="2762250" cy="260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074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ъгълник 1"/>
          <p:cNvSpPr/>
          <p:nvPr/>
        </p:nvSpPr>
        <p:spPr>
          <a:xfrm>
            <a:off x="395536" y="993718"/>
            <a:ext cx="756084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2"/>
            <a:r>
              <a:rPr lang="bg-BG" sz="4000" dirty="0" smtClean="0">
                <a:latin typeface="Cambria" panose="02040503050406030204" pitchFamily="18" charset="0"/>
              </a:rPr>
              <a:t>Моята педагогическа</a:t>
            </a:r>
            <a:endParaRPr lang="en-US" sz="4000" dirty="0" smtClean="0">
              <a:latin typeface="Cambria" panose="02040503050406030204" pitchFamily="18" charset="0"/>
            </a:endParaRPr>
          </a:p>
          <a:p>
            <a:pPr lvl="2"/>
            <a:r>
              <a:rPr lang="en-US" sz="4000" dirty="0">
                <a:latin typeface="Cambria" panose="02040503050406030204" pitchFamily="18" charset="0"/>
              </a:rPr>
              <a:t> </a:t>
            </a:r>
            <a:r>
              <a:rPr lang="en-US" sz="4000" dirty="0" smtClean="0">
                <a:latin typeface="Cambria" panose="02040503050406030204" pitchFamily="18" charset="0"/>
              </a:rPr>
              <a:t>      </a:t>
            </a:r>
            <a:r>
              <a:rPr lang="bg-BG" sz="4000" dirty="0" smtClean="0">
                <a:latin typeface="Cambria" panose="02040503050406030204" pitchFamily="18" charset="0"/>
              </a:rPr>
              <a:t>философия </a:t>
            </a:r>
          </a:p>
          <a:p>
            <a:pPr lvl="2"/>
            <a:r>
              <a:rPr lang="en-US" sz="4000" dirty="0" smtClean="0">
                <a:latin typeface="Trebuchet MS"/>
              </a:rPr>
              <a:t>                      </a:t>
            </a:r>
            <a:endParaRPr lang="bg-BG" sz="4000" dirty="0">
              <a:latin typeface="Trebuchet MS"/>
            </a:endParaRPr>
          </a:p>
          <a:p>
            <a:r>
              <a:rPr lang="ru-RU" sz="1600" dirty="0"/>
              <a:t></a:t>
            </a:r>
            <a:r>
              <a:rPr lang="ru-RU" sz="2000" dirty="0" err="1">
                <a:latin typeface="Cambria" panose="02040503050406030204" pitchFamily="18" charset="0"/>
              </a:rPr>
              <a:t>Човекът</a:t>
            </a:r>
            <a:r>
              <a:rPr lang="ru-RU" sz="2000" dirty="0">
                <a:latin typeface="Cambria" panose="02040503050406030204" pitchFamily="18" charset="0"/>
              </a:rPr>
              <a:t>, </a:t>
            </a:r>
            <a:r>
              <a:rPr lang="ru-RU" sz="2000" dirty="0" err="1">
                <a:latin typeface="Cambria" panose="02040503050406030204" pitchFamily="18" charset="0"/>
              </a:rPr>
              <a:t>който</a:t>
            </a:r>
            <a:r>
              <a:rPr lang="ru-RU" sz="2000" dirty="0">
                <a:latin typeface="Cambria" panose="02040503050406030204" pitchFamily="18" charset="0"/>
              </a:rPr>
              <a:t> води </a:t>
            </a:r>
            <a:r>
              <a:rPr lang="ru-RU" sz="2000" dirty="0" err="1">
                <a:latin typeface="Cambria" panose="02040503050406030204" pitchFamily="18" charset="0"/>
              </a:rPr>
              <a:t>учениците</a:t>
            </a:r>
            <a:r>
              <a:rPr lang="ru-RU" sz="2000" dirty="0">
                <a:latin typeface="Cambria" panose="02040503050406030204" pitchFamily="18" charset="0"/>
              </a:rPr>
              <a:t> в света на </a:t>
            </a:r>
            <a:r>
              <a:rPr lang="ru-RU" sz="2000" dirty="0" err="1">
                <a:latin typeface="Cambria" panose="02040503050406030204" pitchFamily="18" charset="0"/>
              </a:rPr>
              <a:t>знанието</a:t>
            </a:r>
            <a:r>
              <a:rPr lang="ru-RU" sz="2000" dirty="0">
                <a:latin typeface="Cambria" panose="02040503050406030204" pitchFamily="18" charset="0"/>
              </a:rPr>
              <a:t>, е </a:t>
            </a:r>
            <a:r>
              <a:rPr lang="ru-RU" sz="2000" b="1" dirty="0" err="1">
                <a:latin typeface="Cambria" panose="02040503050406030204" pitchFamily="18" charset="0"/>
              </a:rPr>
              <a:t>Учителят</a:t>
            </a:r>
            <a:r>
              <a:rPr lang="ru-RU" sz="2000" dirty="0">
                <a:latin typeface="Cambria" panose="02040503050406030204" pitchFamily="18" charset="0"/>
              </a:rPr>
              <a:t>. </a:t>
            </a:r>
          </a:p>
          <a:p>
            <a:r>
              <a:rPr lang="ru-RU" sz="2000" dirty="0"/>
              <a:t></a:t>
            </a:r>
            <a:r>
              <a:rPr lang="ru-RU" sz="2000" dirty="0" err="1">
                <a:latin typeface="Cambria" panose="02040503050406030204" pitchFamily="18" charset="0"/>
              </a:rPr>
              <a:t>Учителят</a:t>
            </a:r>
            <a:r>
              <a:rPr lang="ru-RU" sz="2000" dirty="0">
                <a:latin typeface="Cambria" panose="02040503050406030204" pitchFamily="18" charset="0"/>
              </a:rPr>
              <a:t> </a:t>
            </a:r>
            <a:r>
              <a:rPr lang="ru-RU" sz="2000" dirty="0" err="1">
                <a:latin typeface="Cambria" panose="02040503050406030204" pitchFamily="18" charset="0"/>
              </a:rPr>
              <a:t>трябва</a:t>
            </a:r>
            <a:r>
              <a:rPr lang="ru-RU" sz="2000" dirty="0">
                <a:latin typeface="Cambria" panose="02040503050406030204" pitchFamily="18" charset="0"/>
              </a:rPr>
              <a:t> да </a:t>
            </a:r>
            <a:r>
              <a:rPr lang="ru-RU" sz="2000" dirty="0" err="1">
                <a:latin typeface="Cambria" panose="02040503050406030204" pitchFamily="18" charset="0"/>
              </a:rPr>
              <a:t>бъде</a:t>
            </a:r>
            <a:r>
              <a:rPr lang="ru-RU" sz="2000" dirty="0">
                <a:latin typeface="Cambria" panose="02040503050406030204" pitchFamily="18" charset="0"/>
              </a:rPr>
              <a:t> с добра душа и да </a:t>
            </a:r>
            <a:r>
              <a:rPr lang="ru-RU" sz="2000" dirty="0" err="1">
                <a:latin typeface="Cambria" panose="02040503050406030204" pitchFamily="18" charset="0"/>
              </a:rPr>
              <a:t>обича</a:t>
            </a:r>
            <a:r>
              <a:rPr lang="ru-RU" sz="2000" dirty="0">
                <a:latin typeface="Cambria" panose="02040503050406030204" pitchFamily="18" charset="0"/>
              </a:rPr>
              <a:t> </a:t>
            </a:r>
            <a:r>
              <a:rPr lang="ru-RU" sz="2000" dirty="0" err="1">
                <a:latin typeface="Cambria" panose="02040503050406030204" pitchFamily="18" charset="0"/>
              </a:rPr>
              <a:t>децата</a:t>
            </a:r>
            <a:r>
              <a:rPr lang="ru-RU" sz="2000" dirty="0">
                <a:latin typeface="Cambria" panose="02040503050406030204" pitchFamily="18" charset="0"/>
              </a:rPr>
              <a:t>. </a:t>
            </a:r>
          </a:p>
          <a:p>
            <a:r>
              <a:rPr lang="ru-RU" sz="2000" dirty="0"/>
              <a:t></a:t>
            </a:r>
            <a:r>
              <a:rPr lang="ru-RU" sz="2000" dirty="0">
                <a:latin typeface="Cambria" panose="02040503050406030204" pitchFamily="18" charset="0"/>
              </a:rPr>
              <a:t>От таланта на учителя, от </a:t>
            </a:r>
            <a:r>
              <a:rPr lang="ru-RU" sz="2000" dirty="0" err="1">
                <a:latin typeface="Cambria" panose="02040503050406030204" pitchFamily="18" charset="0"/>
              </a:rPr>
              <a:t>богатството</a:t>
            </a:r>
            <a:r>
              <a:rPr lang="ru-RU" sz="2000" dirty="0">
                <a:latin typeface="Cambria" panose="02040503050406030204" pitchFamily="18" charset="0"/>
              </a:rPr>
              <a:t> на </a:t>
            </a:r>
            <a:r>
              <a:rPr lang="ru-RU" sz="2000" dirty="0" err="1">
                <a:latin typeface="Cambria" panose="02040503050406030204" pitchFamily="18" charset="0"/>
              </a:rPr>
              <a:t>неговата</a:t>
            </a:r>
            <a:r>
              <a:rPr lang="ru-RU" sz="2000" dirty="0">
                <a:latin typeface="Cambria" panose="02040503050406030204" pitchFamily="18" charset="0"/>
              </a:rPr>
              <a:t> </a:t>
            </a:r>
            <a:r>
              <a:rPr lang="ru-RU" sz="2000" dirty="0" err="1">
                <a:latin typeface="Cambria" panose="02040503050406030204" pitchFamily="18" charset="0"/>
              </a:rPr>
              <a:t>личност</a:t>
            </a:r>
            <a:r>
              <a:rPr lang="ru-RU" sz="2000" dirty="0">
                <a:latin typeface="Cambria" panose="02040503050406030204" pitchFamily="18" charset="0"/>
              </a:rPr>
              <a:t>, от </a:t>
            </a:r>
            <a:r>
              <a:rPr lang="ru-RU" sz="2000" dirty="0" err="1">
                <a:latin typeface="Cambria" panose="02040503050406030204" pitchFamily="18" charset="0"/>
              </a:rPr>
              <a:t>неговата</a:t>
            </a:r>
            <a:r>
              <a:rPr lang="ru-RU" sz="2000" dirty="0">
                <a:latin typeface="Cambria" panose="02040503050406030204" pitchFamily="18" charset="0"/>
              </a:rPr>
              <a:t> </a:t>
            </a:r>
            <a:r>
              <a:rPr lang="ru-RU" sz="2000" dirty="0" err="1">
                <a:latin typeface="Cambria" panose="02040503050406030204" pitchFamily="18" charset="0"/>
              </a:rPr>
              <a:t>ерудиция</a:t>
            </a:r>
            <a:r>
              <a:rPr lang="ru-RU" sz="2000" dirty="0">
                <a:latin typeface="Cambria" panose="02040503050406030204" pitchFamily="18" charset="0"/>
              </a:rPr>
              <a:t> и духовно богатство </a:t>
            </a:r>
            <a:r>
              <a:rPr lang="ru-RU" sz="2000" dirty="0" err="1">
                <a:latin typeface="Cambria" panose="02040503050406030204" pitchFamily="18" charset="0"/>
              </a:rPr>
              <a:t>зависи</a:t>
            </a:r>
            <a:r>
              <a:rPr lang="ru-RU" sz="2000" dirty="0">
                <a:latin typeface="Cambria" panose="02040503050406030204" pitchFamily="18" charset="0"/>
              </a:rPr>
              <a:t> </a:t>
            </a:r>
            <a:r>
              <a:rPr lang="ru-RU" sz="2000" dirty="0" err="1">
                <a:latin typeface="Cambria" panose="02040503050406030204" pitchFamily="18" charset="0"/>
              </a:rPr>
              <a:t>какви</a:t>
            </a:r>
            <a:r>
              <a:rPr lang="ru-RU" sz="2000" dirty="0">
                <a:latin typeface="Cambria" panose="02040503050406030204" pitchFamily="18" charset="0"/>
              </a:rPr>
              <a:t> качества </a:t>
            </a:r>
            <a:r>
              <a:rPr lang="ru-RU" sz="2000" dirty="0" err="1">
                <a:latin typeface="Cambria" panose="02040503050406030204" pitchFamily="18" charset="0"/>
              </a:rPr>
              <a:t>ще</a:t>
            </a:r>
            <a:r>
              <a:rPr lang="ru-RU" sz="2000" dirty="0">
                <a:latin typeface="Cambria" panose="02040503050406030204" pitchFamily="18" charset="0"/>
              </a:rPr>
              <a:t> </a:t>
            </a:r>
            <a:r>
              <a:rPr lang="ru-RU" sz="2000" dirty="0" err="1">
                <a:latin typeface="Cambria" panose="02040503050406030204" pitchFamily="18" charset="0"/>
              </a:rPr>
              <a:t>изгради</a:t>
            </a:r>
            <a:r>
              <a:rPr lang="ru-RU" sz="2000" dirty="0">
                <a:latin typeface="Cambria" panose="02040503050406030204" pitchFamily="18" charset="0"/>
              </a:rPr>
              <a:t> у </a:t>
            </a:r>
            <a:r>
              <a:rPr lang="ru-RU" sz="2000" dirty="0" err="1">
                <a:latin typeface="Cambria" panose="02040503050406030204" pitchFamily="18" charset="0"/>
              </a:rPr>
              <a:t>детето</a:t>
            </a:r>
            <a:r>
              <a:rPr lang="ru-RU" sz="2000" dirty="0">
                <a:latin typeface="Trebuchet MS"/>
              </a:rPr>
              <a:t>. </a:t>
            </a:r>
          </a:p>
          <a:p>
            <a:r>
              <a:rPr lang="ru-RU" sz="2000" dirty="0"/>
              <a:t></a:t>
            </a:r>
            <a:r>
              <a:rPr lang="ru-RU" sz="2000" dirty="0" err="1">
                <a:latin typeface="Cambria" panose="02040503050406030204" pitchFamily="18" charset="0"/>
              </a:rPr>
              <a:t>Учителят</a:t>
            </a:r>
            <a:r>
              <a:rPr lang="ru-RU" sz="2000" dirty="0">
                <a:latin typeface="Cambria" panose="02040503050406030204" pitchFamily="18" charset="0"/>
              </a:rPr>
              <a:t> </a:t>
            </a:r>
            <a:r>
              <a:rPr lang="ru-RU" sz="2000" dirty="0" err="1">
                <a:latin typeface="Cambria" panose="02040503050406030204" pitchFamily="18" charset="0"/>
              </a:rPr>
              <a:t>трябва</a:t>
            </a:r>
            <a:r>
              <a:rPr lang="ru-RU" sz="2000" dirty="0">
                <a:latin typeface="Cambria" panose="02040503050406030204" pitchFamily="18" charset="0"/>
              </a:rPr>
              <a:t> да е </a:t>
            </a:r>
            <a:r>
              <a:rPr lang="ru-RU" sz="2000" dirty="0" err="1">
                <a:latin typeface="Cambria" panose="02040503050406030204" pitchFamily="18" charset="0"/>
              </a:rPr>
              <a:t>винаги</a:t>
            </a:r>
            <a:r>
              <a:rPr lang="ru-RU" sz="2000" dirty="0">
                <a:latin typeface="Cambria" panose="02040503050406030204" pitchFamily="18" charset="0"/>
              </a:rPr>
              <a:t> </a:t>
            </a:r>
            <a:r>
              <a:rPr lang="ru-RU" sz="2000" dirty="0" err="1">
                <a:latin typeface="Cambria" panose="02040503050406030204" pitchFamily="18" charset="0"/>
              </a:rPr>
              <a:t>съветник</a:t>
            </a:r>
            <a:r>
              <a:rPr lang="ru-RU" sz="2000" dirty="0">
                <a:latin typeface="Cambria" panose="02040503050406030204" pitchFamily="18" charset="0"/>
              </a:rPr>
              <a:t>, </a:t>
            </a:r>
            <a:r>
              <a:rPr lang="ru-RU" sz="2000" dirty="0" err="1">
                <a:latin typeface="Cambria" panose="02040503050406030204" pitchFamily="18" charset="0"/>
              </a:rPr>
              <a:t>приятел</a:t>
            </a:r>
            <a:r>
              <a:rPr lang="ru-RU" sz="2000" dirty="0">
                <a:latin typeface="Cambria" panose="02040503050406030204" pitchFamily="18" charset="0"/>
              </a:rPr>
              <a:t>, помощник</a:t>
            </a:r>
            <a:r>
              <a:rPr lang="ru-RU" sz="1600" dirty="0">
                <a:latin typeface="Trebuchet MS"/>
              </a:rPr>
              <a:t>.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1951" y="5301208"/>
            <a:ext cx="1114425" cy="96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7251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ъгълник 1"/>
          <p:cNvSpPr/>
          <p:nvPr/>
        </p:nvSpPr>
        <p:spPr>
          <a:xfrm>
            <a:off x="971600" y="1166843"/>
            <a:ext cx="7272808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bg-BG" dirty="0"/>
          </a:p>
          <a:p>
            <a:pPr lvl="5"/>
            <a:r>
              <a:rPr lang="bg-BG" sz="3200" b="1" dirty="0">
                <a:latin typeface="Cambria" panose="02040503050406030204" pitchFamily="18" charset="0"/>
              </a:rPr>
              <a:t>Дейности </a:t>
            </a:r>
            <a:endParaRPr lang="bg-BG" sz="3200" b="1" dirty="0" smtClean="0">
              <a:latin typeface="Cambria" panose="02040503050406030204" pitchFamily="18" charset="0"/>
            </a:endParaRPr>
          </a:p>
          <a:p>
            <a:pPr lvl="5"/>
            <a:endParaRPr lang="bg-BG" sz="2000" b="1" dirty="0"/>
          </a:p>
          <a:p>
            <a:r>
              <a:rPr lang="bg-BG" dirty="0"/>
              <a:t>Участие в квалификационни курсове </a:t>
            </a:r>
          </a:p>
          <a:p>
            <a:endParaRPr lang="bg-BG" dirty="0"/>
          </a:p>
          <a:p>
            <a:r>
              <a:rPr lang="ru-RU" dirty="0"/>
              <a:t>Участие </a:t>
            </a:r>
            <a:r>
              <a:rPr lang="ru-RU" dirty="0" err="1"/>
              <a:t>във</a:t>
            </a:r>
            <a:r>
              <a:rPr lang="ru-RU" dirty="0"/>
              <a:t> </a:t>
            </a:r>
            <a:r>
              <a:rPr lang="ru-RU" dirty="0" err="1"/>
              <a:t>вътрешно-училищни</a:t>
            </a:r>
            <a:r>
              <a:rPr lang="ru-RU" dirty="0"/>
              <a:t> </a:t>
            </a:r>
            <a:r>
              <a:rPr lang="ru-RU" dirty="0" err="1"/>
              <a:t>квалификационни</a:t>
            </a:r>
            <a:r>
              <a:rPr lang="ru-RU" dirty="0"/>
              <a:t> </a:t>
            </a:r>
            <a:r>
              <a:rPr lang="ru-RU" dirty="0" err="1"/>
              <a:t>курсове</a:t>
            </a:r>
            <a:r>
              <a:rPr lang="ru-RU" dirty="0"/>
              <a:t> </a:t>
            </a:r>
          </a:p>
          <a:p>
            <a:endParaRPr lang="bg-BG" dirty="0"/>
          </a:p>
          <a:p>
            <a:r>
              <a:rPr lang="bg-BG" dirty="0"/>
              <a:t>Работа в комисии </a:t>
            </a:r>
          </a:p>
          <a:p>
            <a:r>
              <a:rPr lang="ru-RU" dirty="0"/>
              <a:t>Участие в </a:t>
            </a:r>
            <a:r>
              <a:rPr lang="ru-RU" dirty="0" err="1"/>
              <a:t>състезанията</a:t>
            </a:r>
            <a:r>
              <a:rPr lang="ru-RU" dirty="0"/>
              <a:t> на СБНУ </a:t>
            </a:r>
          </a:p>
          <a:p>
            <a:endParaRPr lang="bg-BG" dirty="0"/>
          </a:p>
          <a:p>
            <a:r>
              <a:rPr lang="ru-RU" dirty="0"/>
              <a:t></a:t>
            </a:r>
            <a:r>
              <a:rPr lang="ru-RU" dirty="0" err="1"/>
              <a:t>Организиране</a:t>
            </a:r>
            <a:r>
              <a:rPr lang="ru-RU" dirty="0"/>
              <a:t> на </a:t>
            </a:r>
            <a:r>
              <a:rPr lang="ru-RU" dirty="0" err="1"/>
              <a:t>тържества</a:t>
            </a:r>
            <a:r>
              <a:rPr lang="ru-RU" dirty="0"/>
              <a:t> и мероприятия </a:t>
            </a:r>
            <a:r>
              <a:rPr lang="ru-RU" dirty="0" smtClean="0"/>
              <a:t> </a:t>
            </a:r>
            <a:endParaRPr lang="ru-RU" dirty="0"/>
          </a:p>
          <a:p>
            <a:r>
              <a:rPr lang="ru-RU" dirty="0"/>
              <a:t>Работа с </a:t>
            </a:r>
            <a:r>
              <a:rPr lang="ru-RU" dirty="0" err="1"/>
              <a:t>ученици</a:t>
            </a:r>
            <a:r>
              <a:rPr lang="ru-RU" dirty="0"/>
              <a:t> и родители </a:t>
            </a:r>
          </a:p>
          <a:p>
            <a:endParaRPr lang="bg-BG" dirty="0"/>
          </a:p>
          <a:p>
            <a:r>
              <a:rPr lang="bg-BG" dirty="0"/>
              <a:t>Посещение на театрални постановки </a:t>
            </a:r>
          </a:p>
          <a:p>
            <a:r>
              <a:rPr lang="bg-BG" dirty="0"/>
              <a:t>Екскурзии </a:t>
            </a:r>
          </a:p>
        </p:txBody>
      </p:sp>
    </p:spTree>
    <p:extLst>
      <p:ext uri="{BB962C8B-B14F-4D97-AF65-F5344CB8AC3E}">
        <p14:creationId xmlns:p14="http://schemas.microsoft.com/office/powerpoint/2010/main" val="122198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2286000" y="548680"/>
            <a:ext cx="6172200" cy="4469882"/>
          </a:xfrm>
        </p:spPr>
        <p:txBody>
          <a:bodyPr>
            <a:normAutofit fontScale="90000"/>
          </a:bodyPr>
          <a:lstStyle/>
          <a:p>
            <a:r>
              <a:rPr lang="bg-BG" b="0" dirty="0"/>
              <a:t/>
            </a:r>
            <a:br>
              <a:rPr lang="bg-BG" b="0" dirty="0"/>
            </a:br>
            <a:r>
              <a:rPr lang="bg-BG" b="0" dirty="0" smtClean="0"/>
              <a:t/>
            </a:r>
            <a:br>
              <a:rPr lang="bg-BG" b="0" dirty="0" smtClean="0"/>
            </a:br>
            <a:r>
              <a:rPr lang="bg-BG" b="0" dirty="0"/>
              <a:t/>
            </a:r>
            <a:br>
              <a:rPr lang="bg-BG" b="0" dirty="0"/>
            </a:br>
            <a:r>
              <a:rPr lang="bg-BG" b="0" dirty="0" smtClean="0"/>
              <a:t/>
            </a:r>
            <a:br>
              <a:rPr lang="bg-BG" b="0" dirty="0" smtClean="0"/>
            </a:br>
            <a:r>
              <a:rPr lang="bg-BG" b="0" dirty="0"/>
              <a:t/>
            </a:r>
            <a:br>
              <a:rPr lang="bg-BG" b="0" dirty="0"/>
            </a:br>
            <a:r>
              <a:rPr lang="bg-BG" b="0" dirty="0" smtClean="0"/>
              <a:t/>
            </a:r>
            <a:br>
              <a:rPr lang="bg-BG" b="0" dirty="0" smtClean="0"/>
            </a:br>
            <a:r>
              <a:rPr lang="bg-BG" b="0" dirty="0" smtClean="0"/>
              <a:t/>
            </a:r>
            <a:br>
              <a:rPr lang="bg-BG" b="0" dirty="0" smtClean="0"/>
            </a:br>
            <a:r>
              <a:rPr lang="bg-BG" b="0" dirty="0"/>
              <a:t/>
            </a:r>
            <a:br>
              <a:rPr lang="bg-BG" b="0" dirty="0"/>
            </a:br>
            <a:r>
              <a:rPr lang="bg-BG" b="0" dirty="0"/>
              <a:t/>
            </a:r>
            <a:br>
              <a:rPr lang="bg-BG" b="0" dirty="0"/>
            </a:br>
            <a:endParaRPr lang="bg-BG" dirty="0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2286000" y="908720"/>
            <a:ext cx="6172200" cy="4320480"/>
          </a:xfrm>
        </p:spPr>
        <p:txBody>
          <a:bodyPr>
            <a:normAutofit/>
          </a:bodyPr>
          <a:lstStyle/>
          <a:p>
            <a:endParaRPr lang="bg-BG" b="0" dirty="0"/>
          </a:p>
          <a:p>
            <a:r>
              <a:rPr lang="bg-BG" sz="2400" dirty="0" err="1"/>
              <a:t>Извънурочна</a:t>
            </a:r>
            <a:r>
              <a:rPr lang="bg-BG" sz="2400" dirty="0"/>
              <a:t> дейност </a:t>
            </a:r>
            <a:endParaRPr lang="bg-BG" sz="2400" dirty="0" smtClean="0"/>
          </a:p>
          <a:p>
            <a:endParaRPr lang="bg-BG" sz="2000" dirty="0"/>
          </a:p>
          <a:p>
            <a:r>
              <a:rPr lang="ru-RU" b="0" dirty="0"/>
              <a:t></a:t>
            </a:r>
            <a:r>
              <a:rPr lang="ru-RU" b="0" dirty="0">
                <a:latin typeface="Cambria" panose="02040503050406030204" pitchFamily="18" charset="0"/>
              </a:rPr>
              <a:t>Участие в </a:t>
            </a:r>
            <a:r>
              <a:rPr lang="ru-RU" b="0" dirty="0" err="1">
                <a:latin typeface="Cambria" panose="02040503050406030204" pitchFamily="18" charset="0"/>
              </a:rPr>
              <a:t>организацията</a:t>
            </a:r>
            <a:r>
              <a:rPr lang="ru-RU" b="0" dirty="0">
                <a:latin typeface="Cambria" panose="02040503050406030204" pitchFamily="18" charset="0"/>
              </a:rPr>
              <a:t> и </a:t>
            </a:r>
            <a:r>
              <a:rPr lang="ru-RU" b="0" dirty="0" err="1">
                <a:latin typeface="Cambria" panose="02040503050406030204" pitchFamily="18" charset="0"/>
              </a:rPr>
              <a:t>реализацията</a:t>
            </a:r>
            <a:r>
              <a:rPr lang="ru-RU" b="0" dirty="0">
                <a:latin typeface="Cambria" panose="02040503050406030204" pitchFamily="18" charset="0"/>
              </a:rPr>
              <a:t> на </a:t>
            </a:r>
            <a:r>
              <a:rPr lang="ru-RU" b="0" dirty="0" err="1">
                <a:latin typeface="Cambria" panose="02040503050406030204" pitchFamily="18" charset="0"/>
              </a:rPr>
              <a:t>общоучилищни</a:t>
            </a:r>
            <a:r>
              <a:rPr lang="ru-RU" b="0" dirty="0">
                <a:latin typeface="Cambria" panose="02040503050406030204" pitchFamily="18" charset="0"/>
              </a:rPr>
              <a:t> мероприятия и </a:t>
            </a:r>
            <a:r>
              <a:rPr lang="ru-RU" b="0" dirty="0" err="1">
                <a:latin typeface="Cambria" panose="02040503050406030204" pitchFamily="18" charset="0"/>
              </a:rPr>
              <a:t>празници</a:t>
            </a:r>
            <a:r>
              <a:rPr lang="ru-RU" b="0" dirty="0">
                <a:latin typeface="Cambria" panose="02040503050406030204" pitchFamily="18" charset="0"/>
              </a:rPr>
              <a:t> </a:t>
            </a:r>
            <a:endParaRPr lang="ru-RU" b="0" dirty="0" smtClean="0">
              <a:latin typeface="Cambria" panose="02040503050406030204" pitchFamily="18" charset="0"/>
            </a:endParaRPr>
          </a:p>
          <a:p>
            <a:endParaRPr lang="ru-RU" b="0" dirty="0"/>
          </a:p>
          <a:p>
            <a:r>
              <a:rPr lang="ru-RU" b="0" dirty="0"/>
              <a:t></a:t>
            </a:r>
            <a:r>
              <a:rPr lang="ru-RU" b="0" dirty="0">
                <a:latin typeface="Cambria" panose="02040503050406030204" pitchFamily="18" charset="0"/>
              </a:rPr>
              <a:t>Подготовка и </a:t>
            </a:r>
            <a:r>
              <a:rPr lang="ru-RU" b="0" dirty="0" err="1">
                <a:latin typeface="Cambria" panose="02040503050406030204" pitchFamily="18" charset="0"/>
              </a:rPr>
              <a:t>провеждане</a:t>
            </a:r>
            <a:r>
              <a:rPr lang="ru-RU" b="0" dirty="0">
                <a:latin typeface="Cambria" panose="02040503050406030204" pitchFamily="18" charset="0"/>
              </a:rPr>
              <a:t> на </a:t>
            </a:r>
            <a:r>
              <a:rPr lang="ru-RU" b="0" dirty="0" err="1">
                <a:latin typeface="Cambria" panose="02040503050406030204" pitchFamily="18" charset="0"/>
              </a:rPr>
              <a:t>честванията</a:t>
            </a:r>
            <a:r>
              <a:rPr lang="ru-RU" b="0" dirty="0">
                <a:latin typeface="Cambria" panose="02040503050406030204" pitchFamily="18" charset="0"/>
              </a:rPr>
              <a:t> на </a:t>
            </a:r>
            <a:r>
              <a:rPr lang="ru-RU" b="0" dirty="0" err="1">
                <a:latin typeface="Cambria" panose="02040503050406030204" pitchFamily="18" charset="0"/>
              </a:rPr>
              <a:t>патронния</a:t>
            </a:r>
            <a:r>
              <a:rPr lang="ru-RU" b="0" dirty="0">
                <a:latin typeface="Cambria" panose="02040503050406030204" pitchFamily="18" charset="0"/>
              </a:rPr>
              <a:t> </a:t>
            </a:r>
            <a:r>
              <a:rPr lang="ru-RU" b="0" dirty="0" err="1">
                <a:latin typeface="Cambria" panose="02040503050406030204" pitchFamily="18" charset="0"/>
              </a:rPr>
              <a:t>празник</a:t>
            </a:r>
            <a:r>
              <a:rPr lang="ru-RU" b="0" dirty="0">
                <a:latin typeface="Cambria" panose="02040503050406030204" pitchFamily="18" charset="0"/>
              </a:rPr>
              <a:t> на </a:t>
            </a:r>
            <a:r>
              <a:rPr lang="ru-RU" b="0" dirty="0" err="1">
                <a:latin typeface="Cambria" panose="02040503050406030204" pitchFamily="18" charset="0"/>
              </a:rPr>
              <a:t>училището</a:t>
            </a:r>
            <a:r>
              <a:rPr lang="ru-RU" b="0" dirty="0">
                <a:latin typeface="Cambria" panose="02040503050406030204" pitchFamily="18" charset="0"/>
              </a:rPr>
              <a:t> </a:t>
            </a:r>
            <a:endParaRPr lang="ru-RU" b="0" dirty="0" smtClean="0">
              <a:latin typeface="Cambria" panose="02040503050406030204" pitchFamily="18" charset="0"/>
            </a:endParaRPr>
          </a:p>
          <a:p>
            <a:endParaRPr lang="ru-RU" b="0" dirty="0">
              <a:latin typeface="Cambria" panose="02040503050406030204" pitchFamily="18" charset="0"/>
            </a:endParaRPr>
          </a:p>
          <a:p>
            <a:r>
              <a:rPr lang="bg-BG" b="0" dirty="0"/>
              <a:t></a:t>
            </a:r>
            <a:r>
              <a:rPr lang="bg-BG" b="0" dirty="0">
                <a:latin typeface="Cambria" panose="02040503050406030204" pitchFamily="18" charset="0"/>
              </a:rPr>
              <a:t>Работа по проекти </a:t>
            </a:r>
          </a:p>
          <a:p>
            <a:endParaRPr lang="bg-BG" b="0" dirty="0"/>
          </a:p>
          <a:p>
            <a:endParaRPr lang="bg-BG" b="0" dirty="0"/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659356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md\Desktop\тържества\2015-2016\SAM_2020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3882" y="-2367"/>
            <a:ext cx="5434458" cy="3622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md\Desktop\тържества\2015-2016(1)\SAM_221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879" y="908720"/>
            <a:ext cx="3390764" cy="4953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md\Desktop\тържества\Baba marta\20150304_08310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0643" y="3588935"/>
            <a:ext cx="5403592" cy="3242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68811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md\Desktop\тържества\koleda\20151223_104103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0"/>
            <a:ext cx="4803304" cy="2881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md\Desktop\тържества\Тържество за първа пролет\SAM_165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74369"/>
            <a:ext cx="5007896" cy="3338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md\Desktop\тържества\2015-2016(2)\SAM_227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3096882"/>
            <a:ext cx="3858093" cy="2893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57890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ъгълник 1"/>
          <p:cNvSpPr/>
          <p:nvPr/>
        </p:nvSpPr>
        <p:spPr>
          <a:xfrm>
            <a:off x="2286000" y="31058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bg-BG" dirty="0"/>
          </a:p>
          <a:p>
            <a:r>
              <a:rPr lang="bg-BG" dirty="0" smtClean="0"/>
              <a:t> </a:t>
            </a:r>
            <a:endParaRPr lang="bg-BG" dirty="0"/>
          </a:p>
        </p:txBody>
      </p:sp>
      <p:sp>
        <p:nvSpPr>
          <p:cNvPr id="3" name="Правоъгълник 2"/>
          <p:cNvSpPr/>
          <p:nvPr/>
        </p:nvSpPr>
        <p:spPr>
          <a:xfrm>
            <a:off x="2286000" y="31058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bg-BG" dirty="0"/>
          </a:p>
          <a:p>
            <a:r>
              <a:rPr lang="bg-BG" dirty="0" smtClean="0"/>
              <a:t> </a:t>
            </a:r>
            <a:endParaRPr lang="bg-BG" dirty="0"/>
          </a:p>
        </p:txBody>
      </p:sp>
      <p:graphicFrame>
        <p:nvGraphicFramePr>
          <p:cNvPr id="4" name="Об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5565591"/>
              </p:ext>
            </p:extLst>
          </p:nvPr>
        </p:nvGraphicFramePr>
        <p:xfrm>
          <a:off x="305780" y="1578812"/>
          <a:ext cx="4266874" cy="32903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4" name="Acrobat Document" r:id="rId3" imgW="7848600" imgH="5505270" progId="AcroExch.Document.DC">
                  <p:embed/>
                </p:oleObj>
              </mc:Choice>
              <mc:Fallback>
                <p:oleObj name="Acrobat Document" r:id="rId3" imgW="7848600" imgH="550527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05780" y="1578812"/>
                        <a:ext cx="4266874" cy="329034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Правоъгълник 5"/>
          <p:cNvSpPr/>
          <p:nvPr/>
        </p:nvSpPr>
        <p:spPr>
          <a:xfrm>
            <a:off x="2915816" y="91172"/>
            <a:ext cx="335322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dirty="0">
                <a:solidFill>
                  <a:prstClr val="black"/>
                </a:solidFill>
              </a:rPr>
              <a:t>КВАЛИФИКАЦИИ</a:t>
            </a:r>
            <a:endParaRPr lang="bg-BG" dirty="0"/>
          </a:p>
        </p:txBody>
      </p:sp>
      <p:graphicFrame>
        <p:nvGraphicFramePr>
          <p:cNvPr id="7" name="Об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0797741"/>
              </p:ext>
            </p:extLst>
          </p:nvPr>
        </p:nvGraphicFramePr>
        <p:xfrm>
          <a:off x="5292080" y="1273683"/>
          <a:ext cx="2880320" cy="41055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5" name="Acrobat Document" r:id="rId5" imgW="5505315" imgH="7848420" progId="AcroExch.Document.DC">
                  <p:embed/>
                </p:oleObj>
              </mc:Choice>
              <mc:Fallback>
                <p:oleObj name="Acrobat Document" r:id="rId5" imgW="5505315" imgH="784842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292080" y="1273683"/>
                        <a:ext cx="2880320" cy="41055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30413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17471187"/>
              </p:ext>
            </p:extLst>
          </p:nvPr>
        </p:nvGraphicFramePr>
        <p:xfrm>
          <a:off x="179512" y="764704"/>
          <a:ext cx="285115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6" name="Acrobat Document" r:id="rId3" imgW="5505315" imgH="7848420" progId="AcroExch.Document.DC">
                  <p:embed/>
                </p:oleObj>
              </mc:Choice>
              <mc:Fallback>
                <p:oleObj name="Acrobat Document" r:id="rId3" imgW="5505315" imgH="784842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79512" y="764704"/>
                        <a:ext cx="2851150" cy="406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Об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15326329"/>
              </p:ext>
            </p:extLst>
          </p:nvPr>
        </p:nvGraphicFramePr>
        <p:xfrm>
          <a:off x="6084168" y="548680"/>
          <a:ext cx="285115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7" name="Acrobat Document" r:id="rId5" imgW="5505315" imgH="7848420" progId="AcroExch.Document.DC">
                  <p:embed/>
                </p:oleObj>
              </mc:Choice>
              <mc:Fallback>
                <p:oleObj name="Acrobat Document" r:id="rId5" imgW="5505315" imgH="784842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084168" y="548680"/>
                        <a:ext cx="2851150" cy="406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Об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72614698"/>
              </p:ext>
            </p:extLst>
          </p:nvPr>
        </p:nvGraphicFramePr>
        <p:xfrm>
          <a:off x="3131840" y="2564904"/>
          <a:ext cx="285115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8" name="Acrobat Document" r:id="rId7" imgW="5505315" imgH="7848420" progId="AcroExch.Document.DC">
                  <p:embed/>
                </p:oleObj>
              </mc:Choice>
              <mc:Fallback>
                <p:oleObj name="Acrobat Document" r:id="rId7" imgW="5505315" imgH="784842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131840" y="2564904"/>
                        <a:ext cx="2851150" cy="406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91146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44688911"/>
              </p:ext>
            </p:extLst>
          </p:nvPr>
        </p:nvGraphicFramePr>
        <p:xfrm>
          <a:off x="395536" y="1196752"/>
          <a:ext cx="285115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6" name="Acrobat Document" r:id="rId3" imgW="5505315" imgH="7848420" progId="AcroExch.Document.DC">
                  <p:embed/>
                </p:oleObj>
              </mc:Choice>
              <mc:Fallback>
                <p:oleObj name="Acrobat Document" r:id="rId3" imgW="5505315" imgH="784842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95536" y="1196752"/>
                        <a:ext cx="2851150" cy="406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Об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71916858"/>
              </p:ext>
            </p:extLst>
          </p:nvPr>
        </p:nvGraphicFramePr>
        <p:xfrm>
          <a:off x="3491880" y="1484784"/>
          <a:ext cx="5566780" cy="39048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7" name="Acrobat Document" r:id="rId5" imgW="7848600" imgH="5505270" progId="AcroExch.Document.DC">
                  <p:embed/>
                </p:oleObj>
              </mc:Choice>
              <mc:Fallback>
                <p:oleObj name="Acrobat Document" r:id="rId5" imgW="7848600" imgH="550527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491880" y="1484784"/>
                        <a:ext cx="5566780" cy="390485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52094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bg-BG"/>
          </a:p>
        </p:txBody>
      </p:sp>
      <p:graphicFrame>
        <p:nvGraphicFramePr>
          <p:cNvPr id="4" name="Об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98119766"/>
              </p:ext>
            </p:extLst>
          </p:nvPr>
        </p:nvGraphicFramePr>
        <p:xfrm>
          <a:off x="647700" y="676275"/>
          <a:ext cx="7848600" cy="5505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9" name="Acrobat Document" r:id="rId3" imgW="7848600" imgH="5505270" progId="AcroExch.Document.DC">
                  <p:embed/>
                </p:oleObj>
              </mc:Choice>
              <mc:Fallback>
                <p:oleObj name="Acrobat Document" r:id="rId3" imgW="7848600" imgH="550527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47700" y="676275"/>
                        <a:ext cx="7848600" cy="5505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713585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908113"/>
              </p:ext>
            </p:extLst>
          </p:nvPr>
        </p:nvGraphicFramePr>
        <p:xfrm>
          <a:off x="2051720" y="1196752"/>
          <a:ext cx="285115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2" name="Acrobat Document" r:id="rId3" imgW="5505315" imgH="7848420" progId="AcroExch.Document.DC">
                  <p:embed/>
                </p:oleObj>
              </mc:Choice>
              <mc:Fallback>
                <p:oleObj name="Acrobat Document" r:id="rId3" imgW="5505315" imgH="784842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051720" y="1196752"/>
                        <a:ext cx="2851150" cy="40640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6822662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искани">
  <a:themeElements>
    <a:clrScheme name="Изискани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Изискани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зискани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141</TotalTime>
  <Words>319</Words>
  <Application>Microsoft Office PowerPoint</Application>
  <PresentationFormat>Презентация на цял екран (4:3)</PresentationFormat>
  <Paragraphs>58</Paragraphs>
  <Slides>16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Вградени OLE сървъри</vt:lpstr>
      </vt:variant>
      <vt:variant>
        <vt:i4>2</vt:i4>
      </vt:variant>
      <vt:variant>
        <vt:lpstr>Заглавия на слайдовете</vt:lpstr>
      </vt:variant>
      <vt:variant>
        <vt:i4>16</vt:i4>
      </vt:variant>
    </vt:vector>
  </HeadingPairs>
  <TitlesOfParts>
    <vt:vector size="19" baseType="lpstr">
      <vt:lpstr>Изискани</vt:lpstr>
      <vt:lpstr>Acrobat Document</vt:lpstr>
      <vt:lpstr>Adobe Acrobat Document</vt:lpstr>
      <vt:lpstr>          ПОРТФОЛИО                                            на      Мария Иванова Касарска                                                  Начален учител          НУ“ВАСИЛ    ЛЕВСКИ“                     с.Иганово</vt:lpstr>
      <vt:lpstr> „Без истинска и всеотдайна обич към децата никой не може да бъде учител в най-дълбокия смисъл на това понятие.“  Я. А. КОМЕНСКИ </vt:lpstr>
      <vt:lpstr> Моето училище  НУ „ВАСИЛ ЛЕВСКИ“  Начален учител е този, който за първи път въвежда децата в храма на знанието. Тук започва тяхната подготовка - изкачването по стълбата на знанието. </vt:lpstr>
      <vt:lpstr>            Лична информация   Име – Мария Иванова Касарска Образование – висше Бакалавър  -  Предучилищна  и начална педагогика  Специалност - начална и детска педагогика Педагогически стаж –16 години    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         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ПОРТФОЛИО  на Димитрина Стоянова Павлова-Кундева,начален учител НУ“ВАСИЛ ЛЕВСКИ“- с.Иганово</dc:title>
  <dc:creator>md</dc:creator>
  <cp:lastModifiedBy>md</cp:lastModifiedBy>
  <cp:revision>44</cp:revision>
  <dcterms:created xsi:type="dcterms:W3CDTF">2017-11-08T09:01:16Z</dcterms:created>
  <dcterms:modified xsi:type="dcterms:W3CDTF">2020-01-30T08:04:10Z</dcterms:modified>
</cp:coreProperties>
</file>