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65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123728" y="620688"/>
            <a:ext cx="5904656" cy="3888432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dirty="0" smtClean="0">
                <a:latin typeface="Cambria" panose="02040503050406030204" pitchFamily="18" charset="0"/>
              </a:rPr>
              <a:t>ПОРТФОЛИО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              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           на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</a:t>
            </a:r>
            <a:r>
              <a:rPr lang="bg-BG" dirty="0" smtClean="0">
                <a:latin typeface="Cambria" panose="02040503050406030204" pitchFamily="18" charset="0"/>
              </a:rPr>
              <a:t>Минка Рачева </a:t>
            </a:r>
            <a:r>
              <a:rPr lang="bg-BG" dirty="0" err="1" smtClean="0">
                <a:latin typeface="Cambria" panose="02040503050406030204" pitchFamily="18" charset="0"/>
              </a:rPr>
              <a:t>Дринкова</a:t>
            </a:r>
            <a:r>
              <a:rPr lang="bg-BG" dirty="0" smtClean="0">
                <a:latin typeface="Cambria" panose="02040503050406030204" pitchFamily="18" charset="0"/>
              </a:rPr>
              <a:t>                          </a:t>
            </a:r>
            <a:r>
              <a:rPr lang="ru-RU" dirty="0" smtClean="0">
                <a:latin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    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        Директор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НУ</a:t>
            </a:r>
            <a:r>
              <a:rPr lang="bg-BG" dirty="0" smtClean="0">
                <a:latin typeface="Cambria" panose="02040503050406030204" pitchFamily="18" charset="0"/>
              </a:rPr>
              <a:t>“ВАСИЛ    ЛЕВСКИ“</a:t>
            </a:r>
            <a:br>
              <a:rPr lang="bg-BG" dirty="0" smtClean="0">
                <a:latin typeface="Cambria" panose="02040503050406030204" pitchFamily="18" charset="0"/>
              </a:rPr>
            </a:br>
            <a:r>
              <a:rPr lang="bg-BG" dirty="0">
                <a:latin typeface="Cambria" panose="02040503050406030204" pitchFamily="18" charset="0"/>
              </a:rPr>
              <a:t> </a:t>
            </a:r>
            <a:r>
              <a:rPr lang="bg-BG" dirty="0" smtClean="0">
                <a:latin typeface="Cambria" panose="02040503050406030204" pitchFamily="18" charset="0"/>
              </a:rPr>
              <a:t>              с.Иганово</a:t>
            </a:r>
            <a:endParaRPr lang="bg-BG" dirty="0">
              <a:latin typeface="Cambria" panose="02040503050406030204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13176"/>
            <a:ext cx="18002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3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4738538"/>
          </a:xfrm>
        </p:spPr>
        <p:txBody>
          <a:bodyPr>
            <a:normAutofit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sz="2400" dirty="0">
                <a:latin typeface="Cambria" panose="02040503050406030204" pitchFamily="18" charset="0"/>
              </a:rPr>
              <a:t>„</a:t>
            </a:r>
            <a:r>
              <a:rPr lang="ru-RU" sz="3200" b="1" dirty="0">
                <a:latin typeface="Cambria" panose="02040503050406030204" pitchFamily="18" charset="0"/>
              </a:rPr>
              <a:t>Без </a:t>
            </a:r>
            <a:r>
              <a:rPr lang="ru-RU" sz="3200" b="1" dirty="0" err="1">
                <a:latin typeface="Cambria" panose="02040503050406030204" pitchFamily="18" charset="0"/>
              </a:rPr>
              <a:t>истинска</a:t>
            </a:r>
            <a:r>
              <a:rPr lang="ru-RU" sz="3200" b="1" dirty="0">
                <a:latin typeface="Cambria" panose="02040503050406030204" pitchFamily="18" charset="0"/>
              </a:rPr>
              <a:t> и </a:t>
            </a:r>
            <a:r>
              <a:rPr lang="ru-RU" sz="3200" b="1" dirty="0" err="1">
                <a:latin typeface="Cambria" panose="02040503050406030204" pitchFamily="18" charset="0"/>
              </a:rPr>
              <a:t>всеотдайна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обич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към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децата</a:t>
            </a:r>
            <a:r>
              <a:rPr lang="ru-RU" sz="3200" b="1" dirty="0">
                <a:latin typeface="Cambria" panose="02040503050406030204" pitchFamily="18" charset="0"/>
              </a:rPr>
              <a:t> никой не </a:t>
            </a:r>
            <a:r>
              <a:rPr lang="ru-RU" sz="3200" b="1" dirty="0" err="1">
                <a:latin typeface="Cambria" panose="02040503050406030204" pitchFamily="18" charset="0"/>
              </a:rPr>
              <a:t>може</a:t>
            </a:r>
            <a:r>
              <a:rPr lang="ru-RU" sz="3200" b="1" dirty="0">
                <a:latin typeface="Cambria" panose="02040503050406030204" pitchFamily="18" charset="0"/>
              </a:rPr>
              <a:t> да </a:t>
            </a:r>
            <a:r>
              <a:rPr lang="ru-RU" sz="3200" b="1" dirty="0" err="1">
                <a:latin typeface="Cambria" panose="02040503050406030204" pitchFamily="18" charset="0"/>
              </a:rPr>
              <a:t>бъде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учител</a:t>
            </a:r>
            <a:r>
              <a:rPr lang="ru-RU" sz="3200" b="1" dirty="0">
                <a:latin typeface="Cambria" panose="02040503050406030204" pitchFamily="18" charset="0"/>
              </a:rPr>
              <a:t> в </a:t>
            </a:r>
            <a:r>
              <a:rPr lang="ru-RU" sz="3200" b="1" dirty="0" err="1">
                <a:latin typeface="Cambria" panose="02040503050406030204" pitchFamily="18" charset="0"/>
              </a:rPr>
              <a:t>най-дълбокия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смисъл</a:t>
            </a:r>
            <a:r>
              <a:rPr lang="ru-RU" sz="3200" b="1" dirty="0">
                <a:latin typeface="Cambria" panose="02040503050406030204" pitchFamily="18" charset="0"/>
              </a:rPr>
              <a:t> на </a:t>
            </a:r>
            <a:r>
              <a:rPr lang="ru-RU" sz="3200" b="1" dirty="0" err="1">
                <a:latin typeface="Cambria" panose="02040503050406030204" pitchFamily="18" charset="0"/>
              </a:rPr>
              <a:t>това</a:t>
            </a:r>
            <a:r>
              <a:rPr lang="ru-RU" sz="3200" b="1" dirty="0">
                <a:latin typeface="Cambria" panose="02040503050406030204" pitchFamily="18" charset="0"/>
              </a:rPr>
              <a:t> понятие.“ </a:t>
            </a:r>
            <a:r>
              <a:rPr lang="ru-RU" sz="3200" b="1" dirty="0" smtClean="0">
                <a:latin typeface="Cambria" panose="02040503050406030204" pitchFamily="18" charset="0"/>
              </a:rPr>
              <a:t/>
            </a:r>
            <a:br>
              <a:rPr lang="ru-RU" sz="3200" b="1" dirty="0" smtClean="0">
                <a:latin typeface="Cambria" panose="02040503050406030204" pitchFamily="18" charset="0"/>
              </a:rPr>
            </a:br>
            <a:r>
              <a:rPr lang="ru-RU" sz="3200" b="1" dirty="0" smtClean="0">
                <a:latin typeface="Cambria" panose="02040503050406030204" pitchFamily="18" charset="0"/>
              </a:rPr>
              <a:t>Я</a:t>
            </a:r>
            <a:r>
              <a:rPr lang="ru-RU" sz="3200" b="1" dirty="0">
                <a:latin typeface="Cambria" panose="02040503050406030204" pitchFamily="18" charset="0"/>
              </a:rPr>
              <a:t>. А. КОМЕНСКИ </a:t>
            </a:r>
            <a:endParaRPr lang="bg-BG" sz="3200" dirty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20688"/>
            <a:ext cx="3658467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576" y="1484783"/>
            <a:ext cx="1685925" cy="352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4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dirty="0" err="1">
                <a:latin typeface="Cambria" panose="02040503050406030204" pitchFamily="18" charset="0"/>
              </a:rPr>
              <a:t>Моето</a:t>
            </a:r>
            <a:r>
              <a:rPr lang="ru-RU" dirty="0">
                <a:latin typeface="Cambria" panose="02040503050406030204" pitchFamily="18" charset="0"/>
              </a:rPr>
              <a:t> училище </a:t>
            </a:r>
            <a:r>
              <a:rPr lang="ru-RU" b="1" dirty="0" smtClean="0">
                <a:latin typeface="Cambria" panose="02040503050406030204" pitchFamily="18" charset="0"/>
              </a:rPr>
              <a:t> </a:t>
            </a:r>
            <a:r>
              <a:rPr lang="bg-BG" b="1" dirty="0">
                <a:latin typeface="Cambria" panose="02040503050406030204" pitchFamily="18" charset="0"/>
              </a:rPr>
              <a:t>Н</a:t>
            </a:r>
            <a:r>
              <a:rPr lang="ru-RU" b="1" dirty="0" smtClean="0">
                <a:latin typeface="Cambria" panose="02040503050406030204" pitchFamily="18" charset="0"/>
              </a:rPr>
              <a:t>У </a:t>
            </a:r>
            <a:r>
              <a:rPr lang="ru-RU" dirty="0" smtClean="0">
                <a:latin typeface="Cambria" panose="02040503050406030204" pitchFamily="18" charset="0"/>
              </a:rPr>
              <a:t>„</a:t>
            </a:r>
            <a:r>
              <a:rPr lang="ru-RU" b="1" dirty="0" smtClean="0">
                <a:latin typeface="Cambria" panose="02040503050406030204" pitchFamily="18" charset="0"/>
              </a:rPr>
              <a:t>ВАСИЛ ЛЕВСКИ“ </a:t>
            </a:r>
            <a:r>
              <a:rPr lang="ru-RU" dirty="0">
                <a:latin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 err="1">
                <a:latin typeface="Cambria" panose="02040503050406030204" pitchFamily="18" charset="0"/>
              </a:rPr>
              <a:t>Начален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учител</a:t>
            </a:r>
            <a:r>
              <a:rPr lang="ru-RU" dirty="0">
                <a:latin typeface="Cambria" panose="02040503050406030204" pitchFamily="18" charset="0"/>
              </a:rPr>
              <a:t> е </a:t>
            </a:r>
            <a:r>
              <a:rPr lang="ru-RU" dirty="0" err="1">
                <a:latin typeface="Cambria" panose="02040503050406030204" pitchFamily="18" charset="0"/>
              </a:rPr>
              <a:t>този</a:t>
            </a:r>
            <a:r>
              <a:rPr lang="ru-RU" dirty="0">
                <a:latin typeface="Cambria" panose="020405030504060302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</a:rPr>
              <a:t>който</a:t>
            </a:r>
            <a:r>
              <a:rPr lang="ru-RU" dirty="0">
                <a:latin typeface="Cambria" panose="02040503050406030204" pitchFamily="18" charset="0"/>
              </a:rPr>
              <a:t> за </a:t>
            </a:r>
            <a:r>
              <a:rPr lang="ru-RU" dirty="0" err="1">
                <a:latin typeface="Cambria" panose="02040503050406030204" pitchFamily="18" charset="0"/>
              </a:rPr>
              <a:t>първи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път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въвежда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децата</a:t>
            </a:r>
            <a:r>
              <a:rPr lang="ru-RU" dirty="0">
                <a:latin typeface="Cambria" panose="02040503050406030204" pitchFamily="18" charset="0"/>
              </a:rPr>
              <a:t> в храма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Тук </a:t>
            </a:r>
            <a:r>
              <a:rPr lang="ru-RU" dirty="0" err="1">
                <a:latin typeface="Cambria" panose="02040503050406030204" pitchFamily="18" charset="0"/>
              </a:rPr>
              <a:t>започва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тяхната</a:t>
            </a:r>
            <a:r>
              <a:rPr lang="ru-RU" dirty="0">
                <a:latin typeface="Cambria" panose="02040503050406030204" pitchFamily="18" charset="0"/>
              </a:rPr>
              <a:t> подготовка - </a:t>
            </a:r>
            <a:r>
              <a:rPr lang="ru-RU" dirty="0" err="1">
                <a:latin typeface="Cambria" panose="02040503050406030204" pitchFamily="18" charset="0"/>
              </a:rPr>
              <a:t>изкачването</a:t>
            </a:r>
            <a:r>
              <a:rPr lang="ru-RU" dirty="0">
                <a:latin typeface="Cambria" panose="02040503050406030204" pitchFamily="18" charset="0"/>
              </a:rPr>
              <a:t> по </a:t>
            </a:r>
            <a:r>
              <a:rPr lang="ru-RU" dirty="0" err="1">
                <a:latin typeface="Cambria" panose="02040503050406030204" pitchFamily="18" charset="0"/>
              </a:rPr>
              <a:t>стълбата</a:t>
            </a:r>
            <a:r>
              <a:rPr lang="ru-RU" dirty="0">
                <a:latin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27" name="Picture 3" descr="C:\Users\md\Desktop\SAM_276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4302654" cy="242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d\Desktop\SAM_2739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2004814" cy="20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691680" y="404664"/>
            <a:ext cx="6766520" cy="54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sz="2000" b="0" dirty="0" smtClean="0"/>
              <a:t>Лична </a:t>
            </a:r>
            <a:r>
              <a:rPr lang="bg-BG" sz="2000" b="0" dirty="0"/>
              <a:t>информация </a:t>
            </a: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1800" dirty="0" smtClean="0"/>
              <a:t>Име</a:t>
            </a:r>
            <a:r>
              <a:rPr lang="bg-BG" sz="1800" b="0" dirty="0" smtClean="0"/>
              <a:t> – Минка Рачева </a:t>
            </a:r>
            <a:r>
              <a:rPr lang="bg-BG" sz="1800" b="0" dirty="0" err="1" smtClean="0"/>
              <a:t>Дринкова</a:t>
            </a:r>
            <a:r>
              <a:rPr lang="bg-BG" sz="1800" b="0" dirty="0" smtClean="0"/>
              <a:t> 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ru-RU" sz="1800" dirty="0"/>
              <a:t>О</a:t>
            </a:r>
            <a:r>
              <a:rPr lang="ru-RU" sz="1800" dirty="0" smtClean="0"/>
              <a:t>бразование</a:t>
            </a:r>
            <a:r>
              <a:rPr lang="ru-RU" sz="1800" b="0" dirty="0" smtClean="0"/>
              <a:t> </a:t>
            </a:r>
            <a:r>
              <a:rPr lang="ru-RU" sz="1800" b="0" dirty="0"/>
              <a:t>– </a:t>
            </a:r>
            <a:r>
              <a:rPr lang="ru-RU" sz="1800" b="0" dirty="0" err="1" smtClean="0"/>
              <a:t>висше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bg-BG" sz="1800" dirty="0" smtClean="0"/>
              <a:t>Бакалавър</a:t>
            </a:r>
            <a:r>
              <a:rPr lang="bg-BG" sz="1800" b="0" dirty="0" smtClean="0"/>
              <a:t> - Предучилищна педагогика</a:t>
            </a:r>
            <a:r>
              <a:rPr lang="ru-RU" sz="1800" b="0" dirty="0" smtClean="0"/>
              <a:t> 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ru-RU" sz="1800" dirty="0" err="1" smtClean="0"/>
              <a:t>Специалност</a:t>
            </a:r>
            <a:r>
              <a:rPr lang="ru-RU" sz="1800" b="0" dirty="0" smtClean="0"/>
              <a:t> - </a:t>
            </a:r>
            <a:r>
              <a:rPr lang="ru-RU" sz="1800" b="0" dirty="0" err="1" smtClean="0"/>
              <a:t>начална</a:t>
            </a:r>
            <a:r>
              <a:rPr lang="ru-RU" sz="1800" b="0" dirty="0" smtClean="0"/>
              <a:t> </a:t>
            </a:r>
            <a:r>
              <a:rPr lang="ru-RU" sz="1800" b="0" dirty="0"/>
              <a:t>и </a:t>
            </a:r>
            <a:r>
              <a:rPr lang="ru-RU" sz="1800" b="0" dirty="0" err="1"/>
              <a:t>детска</a:t>
            </a:r>
            <a:r>
              <a:rPr lang="ru-RU" sz="1800" b="0" dirty="0"/>
              <a:t> </a:t>
            </a:r>
            <a:r>
              <a:rPr lang="ru-RU" sz="1800" b="0" dirty="0" smtClean="0"/>
              <a:t>педагогика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bg-BG" sz="1800" dirty="0" smtClean="0"/>
              <a:t>Педагогически </a:t>
            </a:r>
            <a:r>
              <a:rPr lang="bg-BG" sz="1800" dirty="0"/>
              <a:t>стаж </a:t>
            </a:r>
            <a:r>
              <a:rPr lang="bg-BG" sz="1800" b="0" dirty="0" smtClean="0"/>
              <a:t>–22 години</a:t>
            </a:r>
            <a:br>
              <a:rPr lang="bg-BG" sz="1800" b="0" dirty="0" smtClean="0"/>
            </a:br>
            <a:r>
              <a:rPr lang="bg-BG" sz="1800" b="0" dirty="0" smtClean="0"/>
              <a:t> 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bg-BG" sz="1800" b="0" dirty="0"/>
              <a:t/>
            </a:r>
            <a:br>
              <a:rPr lang="bg-BG" sz="1800" b="0" dirty="0"/>
            </a:br>
            <a:r>
              <a:rPr lang="ru-RU" b="0" dirty="0" smtClean="0"/>
              <a:t> 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05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760640"/>
          </a:xfrm>
        </p:spPr>
        <p:txBody>
          <a:bodyPr>
            <a:normAutofit fontScale="85000" lnSpcReduction="20000"/>
          </a:bodyPr>
          <a:lstStyle/>
          <a:p>
            <a:endParaRPr lang="bg-BG" dirty="0"/>
          </a:p>
          <a:p>
            <a:r>
              <a:rPr lang="bg-BG" dirty="0"/>
              <a:t>ЗА МЕН </a:t>
            </a:r>
          </a:p>
          <a:p>
            <a:r>
              <a:rPr lang="ru-RU" dirty="0"/>
              <a:t>Аз </a:t>
            </a:r>
            <a:r>
              <a:rPr lang="ru-RU" dirty="0" err="1"/>
              <a:t>съм</a:t>
            </a:r>
            <a:r>
              <a:rPr lang="ru-RU" dirty="0"/>
              <a:t> контактна и позитивна </a:t>
            </a:r>
            <a:r>
              <a:rPr lang="ru-RU" dirty="0" err="1"/>
              <a:t>личност</a:t>
            </a:r>
            <a:r>
              <a:rPr lang="ru-RU" dirty="0"/>
              <a:t>. </a:t>
            </a:r>
            <a:r>
              <a:rPr lang="ru-RU" dirty="0" err="1"/>
              <a:t>Поддържам</a:t>
            </a:r>
            <a:r>
              <a:rPr lang="ru-RU" dirty="0"/>
              <a:t> </a:t>
            </a:r>
            <a:r>
              <a:rPr lang="ru-RU" dirty="0" err="1"/>
              <a:t>отлични</a:t>
            </a:r>
            <a:r>
              <a:rPr lang="ru-RU" dirty="0"/>
              <a:t> взаимоотношения с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ме</a:t>
            </a:r>
            <a:r>
              <a:rPr lang="ru-RU" dirty="0"/>
              <a:t> </a:t>
            </a:r>
            <a:r>
              <a:rPr lang="ru-RU" dirty="0" err="1"/>
              <a:t>заобикалят</a:t>
            </a:r>
            <a:r>
              <a:rPr lang="ru-RU" dirty="0"/>
              <a:t>. </a:t>
            </a:r>
            <a:r>
              <a:rPr lang="ru-RU" dirty="0" err="1"/>
              <a:t>Уважавам</a:t>
            </a:r>
            <a:r>
              <a:rPr lang="ru-RU" dirty="0"/>
              <a:t> </a:t>
            </a:r>
            <a:r>
              <a:rPr lang="ru-RU" dirty="0" err="1"/>
              <a:t>колегите</a:t>
            </a:r>
            <a:r>
              <a:rPr lang="ru-RU" dirty="0"/>
              <a:t> си, </a:t>
            </a:r>
            <a:r>
              <a:rPr lang="ru-RU" dirty="0" err="1"/>
              <a:t>учениците</a:t>
            </a:r>
            <a:r>
              <a:rPr lang="ru-RU" dirty="0"/>
              <a:t> и </a:t>
            </a:r>
            <a:r>
              <a:rPr lang="ru-RU" dirty="0" err="1"/>
              <a:t>родителите</a:t>
            </a:r>
            <a:r>
              <a:rPr lang="ru-RU" dirty="0"/>
              <a:t>. Имам </a:t>
            </a:r>
            <a:r>
              <a:rPr lang="ru-RU" dirty="0" err="1"/>
              <a:t>добри</a:t>
            </a:r>
            <a:r>
              <a:rPr lang="ru-RU" dirty="0"/>
              <a:t> </a:t>
            </a:r>
            <a:r>
              <a:rPr lang="ru-RU" dirty="0" err="1"/>
              <a:t>комуникативни</a:t>
            </a:r>
            <a:r>
              <a:rPr lang="ru-RU" dirty="0"/>
              <a:t>, </a:t>
            </a:r>
            <a:r>
              <a:rPr lang="ru-RU" dirty="0" err="1"/>
              <a:t>социални</a:t>
            </a:r>
            <a:r>
              <a:rPr lang="ru-RU" dirty="0"/>
              <a:t> и </a:t>
            </a:r>
            <a:r>
              <a:rPr lang="ru-RU" dirty="0" err="1"/>
              <a:t>организационни</a:t>
            </a:r>
            <a:r>
              <a:rPr lang="ru-RU" dirty="0"/>
              <a:t> умения. </a:t>
            </a:r>
          </a:p>
          <a:p>
            <a:r>
              <a:rPr lang="ru-RU" dirty="0"/>
              <a:t></a:t>
            </a:r>
            <a:r>
              <a:rPr lang="ru-RU" dirty="0" err="1"/>
              <a:t>Поставям</a:t>
            </a:r>
            <a:r>
              <a:rPr lang="ru-RU" dirty="0"/>
              <a:t> ученика в </a:t>
            </a:r>
            <a:r>
              <a:rPr lang="ru-RU" dirty="0" err="1"/>
              <a:t>центъра</a:t>
            </a:r>
            <a:r>
              <a:rPr lang="ru-RU" dirty="0"/>
              <a:t> на </a:t>
            </a:r>
            <a:r>
              <a:rPr lang="ru-RU" dirty="0" err="1"/>
              <a:t>вниманието</a:t>
            </a:r>
            <a:r>
              <a:rPr lang="ru-RU" dirty="0"/>
              <a:t> ми. Стремя се да </a:t>
            </a:r>
            <a:r>
              <a:rPr lang="ru-RU" dirty="0" err="1"/>
              <a:t>спомагам</a:t>
            </a:r>
            <a:r>
              <a:rPr lang="ru-RU" dirty="0"/>
              <a:t> за </a:t>
            </a:r>
            <a:r>
              <a:rPr lang="ru-RU" dirty="0" err="1"/>
              <a:t>неговото</a:t>
            </a:r>
            <a:r>
              <a:rPr lang="ru-RU" dirty="0"/>
              <a:t> </a:t>
            </a:r>
            <a:r>
              <a:rPr lang="ru-RU" dirty="0" err="1"/>
              <a:t>интелектуално</a:t>
            </a:r>
            <a:r>
              <a:rPr lang="ru-RU" dirty="0"/>
              <a:t>, </a:t>
            </a:r>
            <a:r>
              <a:rPr lang="ru-RU" dirty="0" err="1"/>
              <a:t>нравствено</a:t>
            </a:r>
            <a:r>
              <a:rPr lang="ru-RU" dirty="0"/>
              <a:t>, </a:t>
            </a:r>
            <a:r>
              <a:rPr lang="ru-RU" dirty="0" err="1"/>
              <a:t>общокултурно</a:t>
            </a:r>
            <a:r>
              <a:rPr lang="ru-RU" dirty="0"/>
              <a:t> и личностно развитие. </a:t>
            </a:r>
          </a:p>
          <a:p>
            <a:r>
              <a:rPr lang="ru-RU" dirty="0"/>
              <a:t></a:t>
            </a:r>
            <a:r>
              <a:rPr lang="ru-RU" dirty="0" err="1"/>
              <a:t>Полагам</a:t>
            </a:r>
            <a:r>
              <a:rPr lang="ru-RU" dirty="0"/>
              <a:t> усилия за </a:t>
            </a:r>
            <a:r>
              <a:rPr lang="ru-RU" dirty="0" err="1"/>
              <a:t>изграждане</a:t>
            </a:r>
            <a:r>
              <a:rPr lang="ru-RU" dirty="0"/>
              <a:t> у </a:t>
            </a:r>
            <a:r>
              <a:rPr lang="ru-RU" dirty="0" err="1"/>
              <a:t>тях</a:t>
            </a:r>
            <a:r>
              <a:rPr lang="ru-RU" dirty="0"/>
              <a:t> на </a:t>
            </a:r>
            <a:r>
              <a:rPr lang="ru-RU" dirty="0" err="1"/>
              <a:t>отговорно</a:t>
            </a:r>
            <a:r>
              <a:rPr lang="ru-RU" dirty="0"/>
              <a:t> поведение в </a:t>
            </a:r>
            <a:r>
              <a:rPr lang="ru-RU" dirty="0" err="1"/>
              <a:t>общуването</a:t>
            </a:r>
            <a:r>
              <a:rPr lang="ru-RU" dirty="0"/>
              <a:t> и </a:t>
            </a:r>
            <a:r>
              <a:rPr lang="ru-RU" dirty="0" err="1"/>
              <a:t>вписване</a:t>
            </a:r>
            <a:r>
              <a:rPr lang="ru-RU" dirty="0"/>
              <a:t> в </a:t>
            </a:r>
            <a:r>
              <a:rPr lang="ru-RU" dirty="0" err="1"/>
              <a:t>колектива</a:t>
            </a:r>
            <a:r>
              <a:rPr lang="ru-RU" dirty="0"/>
              <a:t>. </a:t>
            </a:r>
          </a:p>
          <a:p>
            <a:r>
              <a:rPr lang="ru-RU" dirty="0"/>
              <a:t>Старая се да </a:t>
            </a:r>
            <a:r>
              <a:rPr lang="ru-RU" dirty="0" err="1"/>
              <a:t>стимулирам</a:t>
            </a:r>
            <a:r>
              <a:rPr lang="ru-RU" dirty="0"/>
              <a:t>, </a:t>
            </a:r>
            <a:r>
              <a:rPr lang="ru-RU" dirty="0" err="1"/>
              <a:t>поощрявам</a:t>
            </a:r>
            <a:r>
              <a:rPr lang="ru-RU" dirty="0"/>
              <a:t> и </a:t>
            </a:r>
            <a:r>
              <a:rPr lang="ru-RU" dirty="0" err="1"/>
              <a:t>направлявам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на ученика. </a:t>
            </a:r>
          </a:p>
          <a:p>
            <a:r>
              <a:rPr lang="ru-RU" dirty="0"/>
              <a:t>Стремя се да </a:t>
            </a:r>
            <a:r>
              <a:rPr lang="ru-RU" dirty="0" err="1"/>
              <a:t>прилагам</a:t>
            </a:r>
            <a:r>
              <a:rPr lang="ru-RU" dirty="0"/>
              <a:t> в </a:t>
            </a:r>
            <a:r>
              <a:rPr lang="ru-RU" dirty="0" err="1"/>
              <a:t>работата</a:t>
            </a:r>
            <a:r>
              <a:rPr lang="ru-RU" dirty="0"/>
              <a:t> си </a:t>
            </a:r>
            <a:r>
              <a:rPr lang="ru-RU" dirty="0" err="1"/>
              <a:t>разнообразни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и </a:t>
            </a:r>
            <a:r>
              <a:rPr lang="ru-RU" dirty="0" err="1"/>
              <a:t>методи</a:t>
            </a:r>
            <a:r>
              <a:rPr lang="ru-RU" dirty="0"/>
              <a:t> на обучение. </a:t>
            </a:r>
          </a:p>
          <a:p>
            <a:r>
              <a:rPr lang="ru-RU" dirty="0"/>
              <a:t>В </a:t>
            </a:r>
            <a:r>
              <a:rPr lang="ru-RU" dirty="0" err="1"/>
              <a:t>ежедневната</a:t>
            </a:r>
            <a:r>
              <a:rPr lang="ru-RU" dirty="0"/>
              <a:t> си работа с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използвам</a:t>
            </a:r>
            <a:r>
              <a:rPr lang="ru-RU" dirty="0"/>
              <a:t> </a:t>
            </a:r>
            <a:r>
              <a:rPr lang="ru-RU" dirty="0" err="1"/>
              <a:t>групови</a:t>
            </a:r>
            <a:r>
              <a:rPr lang="ru-RU" dirty="0"/>
              <a:t> и </a:t>
            </a:r>
            <a:r>
              <a:rPr lang="ru-RU" dirty="0" err="1"/>
              <a:t>индивидуални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преподаване</a:t>
            </a:r>
            <a:r>
              <a:rPr lang="ru-RU" dirty="0"/>
              <a:t>, </a:t>
            </a:r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възможностите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05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err="1"/>
              <a:t>Социални</a:t>
            </a:r>
            <a:r>
              <a:rPr lang="ru-RU" b="1" dirty="0"/>
              <a:t> умения и компетенции:</a:t>
            </a:r>
          </a:p>
          <a:p>
            <a:pPr marL="0" indent="0">
              <a:buNone/>
            </a:pPr>
            <a:r>
              <a:rPr lang="ru-RU" dirty="0" err="1"/>
              <a:t>Силно</a:t>
            </a:r>
            <a:r>
              <a:rPr lang="ru-RU" dirty="0"/>
              <a:t> </a:t>
            </a:r>
            <a:r>
              <a:rPr lang="ru-RU" dirty="0" err="1"/>
              <a:t>мотивирана</a:t>
            </a:r>
            <a:r>
              <a:rPr lang="ru-RU" dirty="0"/>
              <a:t>, динамична, </a:t>
            </a:r>
            <a:r>
              <a:rPr lang="ru-RU" dirty="0" err="1"/>
              <a:t>стриктна</a:t>
            </a:r>
            <a:r>
              <a:rPr lang="ru-RU" dirty="0"/>
              <a:t>. </a:t>
            </a:r>
            <a:r>
              <a:rPr lang="ru-RU" dirty="0" err="1"/>
              <a:t>Надгражда</a:t>
            </a:r>
            <a:r>
              <a:rPr lang="ru-RU" dirty="0"/>
              <a:t> </a:t>
            </a:r>
            <a:r>
              <a:rPr lang="ru-RU" dirty="0" err="1"/>
              <a:t>образованието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си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целия</a:t>
            </a:r>
            <a:r>
              <a:rPr lang="ru-RU" dirty="0"/>
              <a:t> живот. 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ru-RU" b="1" dirty="0" err="1" smtClean="0"/>
              <a:t>Способност</a:t>
            </a:r>
            <a:r>
              <a:rPr lang="ru-RU" b="1" dirty="0" smtClean="0"/>
              <a:t> </a:t>
            </a:r>
            <a:r>
              <a:rPr lang="ru-RU" b="1" dirty="0"/>
              <a:t>за работа в </a:t>
            </a:r>
            <a:r>
              <a:rPr lang="ru-RU" b="1" dirty="0" err="1"/>
              <a:t>екип</a:t>
            </a:r>
            <a:r>
              <a:rPr lang="ru-RU" b="1" dirty="0"/>
              <a:t> и </a:t>
            </a:r>
            <a:r>
              <a:rPr lang="ru-RU" b="1" dirty="0" err="1"/>
              <a:t>диалогичност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Комуникационни</a:t>
            </a:r>
            <a:r>
              <a:rPr lang="ru-RU" dirty="0"/>
              <a:t> способности, </a:t>
            </a:r>
            <a:r>
              <a:rPr lang="ru-RU" dirty="0" err="1"/>
              <a:t>откритост</a:t>
            </a:r>
            <a:r>
              <a:rPr lang="ru-RU" dirty="0"/>
              <a:t>, </a:t>
            </a:r>
            <a:r>
              <a:rPr lang="ru-RU" dirty="0" err="1"/>
              <a:t>честност</a:t>
            </a:r>
            <a:r>
              <a:rPr lang="ru-RU" dirty="0"/>
              <a:t> и </a:t>
            </a:r>
            <a:r>
              <a:rPr lang="ru-RU" dirty="0" err="1"/>
              <a:t>самокритичност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Отговорност</a:t>
            </a:r>
            <a:r>
              <a:rPr lang="ru-RU" dirty="0"/>
              <a:t> и заложен </a:t>
            </a:r>
            <a:r>
              <a:rPr lang="ru-RU" dirty="0" err="1"/>
              <a:t>стремеж</a:t>
            </a:r>
            <a:r>
              <a:rPr lang="ru-RU" dirty="0"/>
              <a:t> за </a:t>
            </a:r>
            <a:r>
              <a:rPr lang="ru-RU" dirty="0" err="1"/>
              <a:t>постигане</a:t>
            </a:r>
            <a:r>
              <a:rPr lang="ru-RU" dirty="0"/>
              <a:t> на </a:t>
            </a:r>
            <a:r>
              <a:rPr lang="ru-RU" dirty="0" err="1"/>
              <a:t>високи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. </a:t>
            </a:r>
          </a:p>
          <a:p>
            <a:r>
              <a:rPr lang="ru-RU" b="1" dirty="0" err="1"/>
              <a:t>Организационни</a:t>
            </a:r>
            <a:r>
              <a:rPr lang="ru-RU" b="1" dirty="0"/>
              <a:t> умения и компетенции:</a:t>
            </a:r>
          </a:p>
          <a:p>
            <a:pPr marL="0" indent="0">
              <a:buNone/>
            </a:pPr>
            <a:r>
              <a:rPr lang="ru-RU" dirty="0" err="1"/>
              <a:t>Способност</a:t>
            </a:r>
            <a:r>
              <a:rPr lang="ru-RU" dirty="0"/>
              <a:t> за </a:t>
            </a:r>
            <a:r>
              <a:rPr lang="ru-RU" dirty="0" err="1"/>
              <a:t>планиране</a:t>
            </a:r>
            <a:r>
              <a:rPr lang="ru-RU" dirty="0"/>
              <a:t>, </a:t>
            </a:r>
            <a:r>
              <a:rPr lang="ru-RU" dirty="0" err="1"/>
              <a:t>координиране</a:t>
            </a:r>
            <a:r>
              <a:rPr lang="ru-RU" dirty="0"/>
              <a:t> и </a:t>
            </a:r>
            <a:r>
              <a:rPr lang="ru-RU" dirty="0" err="1"/>
              <a:t>контролиране</a:t>
            </a:r>
            <a:r>
              <a:rPr lang="ru-RU" dirty="0"/>
              <a:t> при работа </a:t>
            </a:r>
            <a:r>
              <a:rPr lang="ru-RU" dirty="0" smtClean="0"/>
              <a:t>по </a:t>
            </a:r>
            <a:r>
              <a:rPr lang="ru-RU" dirty="0" err="1"/>
              <a:t>заложените</a:t>
            </a:r>
            <a:r>
              <a:rPr lang="ru-RU" dirty="0"/>
              <a:t> цели.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Способности </a:t>
            </a:r>
            <a:r>
              <a:rPr lang="ru-RU" dirty="0"/>
              <a:t>за </a:t>
            </a:r>
            <a:r>
              <a:rPr lang="ru-RU" dirty="0" err="1"/>
              <a:t>определяне</a:t>
            </a:r>
            <a:r>
              <a:rPr lang="ru-RU" dirty="0"/>
              <a:t> и </a:t>
            </a:r>
            <a:r>
              <a:rPr lang="ru-RU" dirty="0" err="1"/>
              <a:t>актуализиране</a:t>
            </a:r>
            <a:r>
              <a:rPr lang="ru-RU" dirty="0"/>
              <a:t> на </a:t>
            </a:r>
            <a:r>
              <a:rPr lang="ru-RU" dirty="0" err="1" smtClean="0"/>
              <a:t>приоритетите</a:t>
            </a:r>
            <a:r>
              <a:rPr lang="ru-RU" dirty="0"/>
              <a:t>. Умения за </a:t>
            </a:r>
            <a:r>
              <a:rPr lang="ru-RU" dirty="0" err="1"/>
              <a:t>мотивиране</a:t>
            </a:r>
            <a:r>
              <a:rPr lang="ru-RU" dirty="0"/>
              <a:t> и </a:t>
            </a:r>
            <a:r>
              <a:rPr lang="ru-RU" dirty="0" err="1"/>
              <a:t>ръководене</a:t>
            </a:r>
            <a:r>
              <a:rPr lang="ru-RU" dirty="0"/>
              <a:t> на </a:t>
            </a:r>
            <a:r>
              <a:rPr lang="ru-RU" dirty="0" err="1"/>
              <a:t>екип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Способност</a:t>
            </a:r>
            <a:r>
              <a:rPr lang="ru-RU" dirty="0"/>
              <a:t> за </a:t>
            </a:r>
            <a:r>
              <a:rPr lang="ru-RU" dirty="0" err="1"/>
              <a:t>предаване</a:t>
            </a:r>
            <a:r>
              <a:rPr lang="ru-RU" dirty="0"/>
              <a:t> на опит и обучение на </a:t>
            </a:r>
            <a:r>
              <a:rPr lang="ru-RU" dirty="0" err="1"/>
              <a:t>екипа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/>
              <a:t>Способност</a:t>
            </a:r>
            <a:r>
              <a:rPr lang="ru-RU" dirty="0"/>
              <a:t> да </a:t>
            </a:r>
            <a:r>
              <a:rPr lang="ru-RU" dirty="0" smtClean="0"/>
              <a:t>се </a:t>
            </a:r>
            <a:r>
              <a:rPr lang="ru-RU" dirty="0" err="1"/>
              <a:t>работи</a:t>
            </a:r>
            <a:r>
              <a:rPr lang="ru-RU" dirty="0"/>
              <a:t> с много и </a:t>
            </a:r>
            <a:r>
              <a:rPr lang="ru-RU" dirty="0" err="1"/>
              <a:t>различни</a:t>
            </a:r>
            <a:r>
              <a:rPr lang="ru-RU" dirty="0"/>
              <a:t> хора. </a:t>
            </a:r>
          </a:p>
          <a:p>
            <a:r>
              <a:rPr lang="ru-RU" b="1" dirty="0"/>
              <a:t>Технически умения и компетенции:</a:t>
            </a:r>
          </a:p>
          <a:p>
            <a:pPr marL="0" indent="0">
              <a:buNone/>
            </a:pPr>
            <a:r>
              <a:rPr lang="ru-RU" dirty="0"/>
              <a:t>MS </a:t>
            </a:r>
            <a:r>
              <a:rPr lang="ru-RU" dirty="0" err="1"/>
              <a:t>Office</a:t>
            </a:r>
            <a:r>
              <a:rPr lang="ru-RU" dirty="0"/>
              <a:t> (</a:t>
            </a:r>
            <a:r>
              <a:rPr lang="ru-RU" dirty="0" err="1"/>
              <a:t>Word</a:t>
            </a:r>
            <a:r>
              <a:rPr lang="ru-RU" dirty="0"/>
              <a:t>, </a:t>
            </a:r>
            <a:r>
              <a:rPr lang="ru-RU" dirty="0" err="1"/>
              <a:t>Excel</a:t>
            </a:r>
            <a:r>
              <a:rPr lang="ru-RU" dirty="0"/>
              <a:t>, </a:t>
            </a:r>
            <a:r>
              <a:rPr lang="ru-RU" dirty="0" err="1"/>
              <a:t>PowerPoint</a:t>
            </a:r>
            <a:r>
              <a:rPr lang="ru-RU" dirty="0"/>
              <a:t>), </a:t>
            </a:r>
            <a:r>
              <a:rPr lang="ru-RU" dirty="0" err="1"/>
              <a:t>Internet</a:t>
            </a:r>
            <a:r>
              <a:rPr lang="ru-RU" dirty="0"/>
              <a:t> (</a:t>
            </a:r>
            <a:r>
              <a:rPr lang="ru-RU" dirty="0" err="1"/>
              <a:t>Explorer</a:t>
            </a:r>
            <a:r>
              <a:rPr lang="ru-RU" dirty="0"/>
              <a:t>, </a:t>
            </a:r>
            <a:r>
              <a:rPr lang="ru-RU" dirty="0" err="1"/>
              <a:t>Firefo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48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Принципи на управление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err="1"/>
              <a:t>Училището</a:t>
            </a:r>
            <a:r>
              <a:rPr lang="ru-RU" dirty="0"/>
              <a:t> </a:t>
            </a:r>
            <a:r>
              <a:rPr lang="ru-RU" dirty="0" smtClean="0"/>
              <a:t>–</a:t>
            </a:r>
            <a:r>
              <a:rPr lang="ru-RU" dirty="0" err="1" smtClean="0"/>
              <a:t>уникално</a:t>
            </a:r>
            <a:r>
              <a:rPr lang="ru-RU" dirty="0" smtClean="0"/>
              <a:t> </a:t>
            </a:r>
            <a:r>
              <a:rPr lang="ru-RU" dirty="0" err="1"/>
              <a:t>място</a:t>
            </a:r>
            <a:r>
              <a:rPr lang="ru-RU" dirty="0"/>
              <a:t> за </a:t>
            </a:r>
            <a:r>
              <a:rPr lang="ru-RU" dirty="0" err="1"/>
              <a:t>грижи</a:t>
            </a:r>
            <a:r>
              <a:rPr lang="ru-RU" dirty="0"/>
              <a:t> за </a:t>
            </a:r>
            <a:r>
              <a:rPr lang="ru-RU" dirty="0" err="1"/>
              <a:t>учениците</a:t>
            </a:r>
            <a:r>
              <a:rPr lang="ru-RU" dirty="0"/>
              <a:t>” с </a:t>
            </a:r>
          </a:p>
          <a:p>
            <a:pPr marL="0" indent="0">
              <a:buNone/>
            </a:pP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успешни</a:t>
            </a:r>
            <a:r>
              <a:rPr lang="ru-RU" dirty="0"/>
              <a:t> </a:t>
            </a:r>
            <a:r>
              <a:rPr lang="ru-RU" dirty="0" err="1"/>
              <a:t>индикатори</a:t>
            </a:r>
            <a:r>
              <a:rPr lang="ru-RU" dirty="0"/>
              <a:t> за качество:</a:t>
            </a:r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err="1"/>
              <a:t>стилът</a:t>
            </a:r>
            <a:r>
              <a:rPr lang="ru-RU" dirty="0"/>
              <a:t> на управление на директора в </a:t>
            </a:r>
            <a:r>
              <a:rPr lang="ru-RU" dirty="0" err="1"/>
              <a:t>ролята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на </a:t>
            </a:r>
          </a:p>
          <a:p>
            <a:pPr marL="0" indent="0">
              <a:buNone/>
            </a:pPr>
            <a:r>
              <a:rPr lang="ru-RU" dirty="0" err="1"/>
              <a:t>мениджър</a:t>
            </a:r>
            <a:r>
              <a:rPr lang="ru-RU" dirty="0"/>
              <a:t>, </a:t>
            </a:r>
            <a:r>
              <a:rPr lang="ru-RU" dirty="0" err="1"/>
              <a:t>поемащ</a:t>
            </a:r>
            <a:r>
              <a:rPr lang="ru-RU" dirty="0"/>
              <a:t> </a:t>
            </a:r>
            <a:r>
              <a:rPr lang="ru-RU" dirty="0" err="1"/>
              <a:t>разумни</a:t>
            </a:r>
            <a:r>
              <a:rPr lang="ru-RU" dirty="0"/>
              <a:t> </a:t>
            </a:r>
            <a:r>
              <a:rPr lang="ru-RU" dirty="0" err="1"/>
              <a:t>рискове</a:t>
            </a:r>
            <a:r>
              <a:rPr lang="ru-RU" dirty="0"/>
              <a:t> и </a:t>
            </a:r>
            <a:r>
              <a:rPr lang="ru-RU" dirty="0" err="1"/>
              <a:t>отговорности</a:t>
            </a:r>
            <a:r>
              <a:rPr lang="ru-RU" dirty="0"/>
              <a:t> за </a:t>
            </a:r>
          </a:p>
          <a:p>
            <a:pPr marL="0" indent="0">
              <a:buNone/>
            </a:pPr>
            <a:r>
              <a:rPr lang="ru-RU" dirty="0" err="1"/>
              <a:t>изграждане</a:t>
            </a:r>
            <a:r>
              <a:rPr lang="ru-RU" dirty="0"/>
              <a:t> на привлекателен образ на </a:t>
            </a:r>
            <a:r>
              <a:rPr lang="ru-RU" dirty="0" err="1"/>
              <a:t>училището</a:t>
            </a:r>
            <a:r>
              <a:rPr lang="ru-RU" dirty="0"/>
              <a:t>; 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осигуряване</a:t>
            </a:r>
            <a:r>
              <a:rPr lang="ru-RU" dirty="0"/>
              <a:t> на </a:t>
            </a:r>
            <a:r>
              <a:rPr lang="ru-RU" dirty="0" err="1"/>
              <a:t>подкрепяща</a:t>
            </a:r>
            <a:r>
              <a:rPr lang="ru-RU" dirty="0"/>
              <a:t> среда за </a:t>
            </a:r>
            <a:r>
              <a:rPr lang="ru-RU" dirty="0" err="1"/>
              <a:t>инициативни</a:t>
            </a:r>
            <a:r>
              <a:rPr lang="ru-RU" dirty="0"/>
              <a:t> учители с </a:t>
            </a:r>
            <a:r>
              <a:rPr lang="ru-RU" dirty="0" smtClean="0"/>
              <a:t>нестандартно </a:t>
            </a:r>
            <a:r>
              <a:rPr lang="ru-RU" dirty="0" err="1"/>
              <a:t>мислене</a:t>
            </a:r>
            <a:r>
              <a:rPr lang="ru-RU" dirty="0"/>
              <a:t>; 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err="1"/>
              <a:t>добри</a:t>
            </a:r>
            <a:r>
              <a:rPr lang="ru-RU" dirty="0"/>
              <a:t> практики за работа с </a:t>
            </a:r>
            <a:r>
              <a:rPr lang="ru-RU" dirty="0" err="1"/>
              <a:t>родителите</a:t>
            </a:r>
            <a:r>
              <a:rPr lang="ru-RU" dirty="0"/>
              <a:t>: </a:t>
            </a:r>
            <a:r>
              <a:rPr lang="ru-RU" dirty="0" err="1"/>
              <a:t>ангажиране</a:t>
            </a:r>
            <a:r>
              <a:rPr lang="ru-RU" dirty="0"/>
              <a:t> на </a:t>
            </a:r>
          </a:p>
          <a:p>
            <a:pPr marL="0" indent="0">
              <a:buNone/>
            </a:pPr>
            <a:r>
              <a:rPr lang="ru-RU" dirty="0" err="1"/>
              <a:t>родителите</a:t>
            </a:r>
            <a:r>
              <a:rPr lang="ru-RU" dirty="0"/>
              <a:t> за участие в </a:t>
            </a:r>
            <a:r>
              <a:rPr lang="ru-RU" dirty="0" err="1"/>
              <a:t>облагородяване</a:t>
            </a:r>
            <a:r>
              <a:rPr lang="ru-RU" dirty="0"/>
              <a:t> на </a:t>
            </a:r>
            <a:r>
              <a:rPr lang="ru-RU" dirty="0" err="1"/>
              <a:t>средата</a:t>
            </a:r>
            <a:r>
              <a:rPr lang="ru-RU" dirty="0"/>
              <a:t>, </a:t>
            </a:r>
          </a:p>
          <a:p>
            <a:pPr marL="0" indent="0">
              <a:buNone/>
            </a:pPr>
            <a:r>
              <a:rPr lang="ru-RU" dirty="0" err="1"/>
              <a:t>условията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се учат </a:t>
            </a:r>
            <a:r>
              <a:rPr lang="ru-RU" dirty="0" err="1"/>
              <a:t>техните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, </a:t>
            </a:r>
            <a:r>
              <a:rPr lang="ru-RU" dirty="0" err="1"/>
              <a:t>ангажираност</a:t>
            </a:r>
            <a:r>
              <a:rPr lang="ru-RU" dirty="0"/>
              <a:t> на </a:t>
            </a:r>
          </a:p>
          <a:p>
            <a:pPr marL="0" indent="0">
              <a:buNone/>
            </a:pPr>
            <a:r>
              <a:rPr lang="ru-RU" dirty="0" err="1"/>
              <a:t>родителите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 </a:t>
            </a:r>
            <a:r>
              <a:rPr lang="ru-RU" dirty="0" err="1"/>
              <a:t>участници</a:t>
            </a:r>
            <a:r>
              <a:rPr lang="ru-RU" dirty="0"/>
              <a:t> в </a:t>
            </a:r>
            <a:r>
              <a:rPr lang="ru-RU" dirty="0" err="1"/>
              <a:t>цялостния</a:t>
            </a:r>
            <a:r>
              <a:rPr lang="ru-RU" dirty="0"/>
              <a:t> живот </a:t>
            </a:r>
            <a:r>
              <a:rPr lang="ru-RU" dirty="0" smtClean="0"/>
              <a:t>на </a:t>
            </a:r>
            <a:r>
              <a:rPr lang="ru-RU" dirty="0" err="1"/>
              <a:t>класа</a:t>
            </a:r>
            <a:r>
              <a:rPr lang="ru-RU" dirty="0"/>
              <a:t>, а след </a:t>
            </a:r>
            <a:r>
              <a:rPr lang="ru-RU" dirty="0" err="1"/>
              <a:t>това</a:t>
            </a:r>
            <a:r>
              <a:rPr lang="ru-RU" dirty="0"/>
              <a:t> на </a:t>
            </a:r>
            <a:r>
              <a:rPr lang="ru-RU" dirty="0" err="1"/>
              <a:t>училището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 smtClean="0"/>
              <a:t>цяло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65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Седем правила за ръководене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err="1">
                <a:latin typeface="Arial"/>
              </a:rPr>
              <a:t>Поправяй</a:t>
            </a:r>
            <a:r>
              <a:rPr lang="ru-RU" dirty="0">
                <a:latin typeface="Arial"/>
              </a:rPr>
              <a:t> само </a:t>
            </a:r>
            <a:r>
              <a:rPr lang="ru-RU" dirty="0" err="1">
                <a:latin typeface="Arial"/>
              </a:rPr>
              <a:t>разваленото</a:t>
            </a:r>
            <a:r>
              <a:rPr lang="ru-RU" dirty="0">
                <a:latin typeface="Arial"/>
              </a:rPr>
              <a:t>, не </a:t>
            </a:r>
            <a:r>
              <a:rPr lang="ru-RU" dirty="0" err="1">
                <a:latin typeface="Arial"/>
              </a:rPr>
              <a:t>работещото</a:t>
            </a:r>
            <a:r>
              <a:rPr lang="ru-RU" dirty="0">
                <a:latin typeface="Arial"/>
              </a:rPr>
              <a:t>!</a:t>
            </a: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latin typeface="Arial"/>
              </a:rPr>
              <a:t>Поставяй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ясни</a:t>
            </a:r>
            <a:r>
              <a:rPr lang="ru-RU" dirty="0">
                <a:latin typeface="Arial"/>
              </a:rPr>
              <a:t> </a:t>
            </a:r>
            <a:r>
              <a:rPr lang="ru-RU" dirty="0" smtClean="0">
                <a:latin typeface="Arial"/>
              </a:rPr>
              <a:t>цели!</a:t>
            </a:r>
            <a:endParaRPr lang="ru-RU" dirty="0">
              <a:latin typeface="Arial"/>
            </a:endParaRP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latin typeface="Arial"/>
              </a:rPr>
              <a:t>Поставяй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високи</a:t>
            </a:r>
            <a:r>
              <a:rPr lang="ru-RU" dirty="0">
                <a:latin typeface="Arial"/>
              </a:rPr>
              <a:t> </a:t>
            </a:r>
            <a:r>
              <a:rPr lang="ru-RU" dirty="0" err="1" smtClean="0">
                <a:latin typeface="Arial"/>
              </a:rPr>
              <a:t>изисквания</a:t>
            </a:r>
            <a:r>
              <a:rPr lang="ru-RU" dirty="0" smtClean="0">
                <a:latin typeface="Arial"/>
              </a:rPr>
              <a:t>!</a:t>
            </a:r>
            <a:endParaRPr lang="ru-RU" dirty="0">
              <a:latin typeface="Arial"/>
            </a:endParaRP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>
                <a:latin typeface="Arial"/>
              </a:rPr>
              <a:t>Не се </a:t>
            </a:r>
            <a:r>
              <a:rPr lang="ru-RU" dirty="0" err="1">
                <a:latin typeface="Arial"/>
              </a:rPr>
              <a:t>намесвай</a:t>
            </a:r>
            <a:r>
              <a:rPr lang="ru-RU" dirty="0">
                <a:latin typeface="Arial"/>
              </a:rPr>
              <a:t> ненужно в </a:t>
            </a:r>
            <a:r>
              <a:rPr lang="ru-RU" dirty="0" err="1">
                <a:latin typeface="Arial"/>
              </a:rPr>
              <a:t>работата</a:t>
            </a:r>
            <a:r>
              <a:rPr lang="ru-RU" dirty="0">
                <a:latin typeface="Arial"/>
              </a:rPr>
              <a:t> на </a:t>
            </a:r>
            <a:r>
              <a:rPr lang="ru-RU" dirty="0" err="1">
                <a:latin typeface="Arial"/>
              </a:rPr>
              <a:t>подчинените</a:t>
            </a:r>
            <a:r>
              <a:rPr lang="ru-RU" dirty="0">
                <a:latin typeface="Arial"/>
              </a:rPr>
              <a:t>; те </a:t>
            </a:r>
            <a:r>
              <a:rPr lang="ru-RU" dirty="0" err="1" smtClean="0">
                <a:latin typeface="Arial"/>
              </a:rPr>
              <a:t>обикновено</a:t>
            </a:r>
            <a:r>
              <a:rPr lang="ru-RU" dirty="0" smtClean="0">
                <a:latin typeface="Arial"/>
              </a:rPr>
              <a:t> </a:t>
            </a:r>
            <a:r>
              <a:rPr lang="ru-RU" dirty="0" err="1">
                <a:latin typeface="Arial"/>
              </a:rPr>
              <a:t>знаят</a:t>
            </a:r>
            <a:r>
              <a:rPr lang="ru-RU" dirty="0">
                <a:latin typeface="Arial"/>
              </a:rPr>
              <a:t> </a:t>
            </a:r>
            <a:r>
              <a:rPr lang="ru-RU" dirty="0" err="1" smtClean="0">
                <a:latin typeface="Arial"/>
              </a:rPr>
              <a:t>по-добре</a:t>
            </a:r>
            <a:r>
              <a:rPr lang="ru-RU" dirty="0">
                <a:latin typeface="Arial"/>
              </a:rPr>
              <a:t>, как </a:t>
            </a:r>
            <a:r>
              <a:rPr lang="ru-RU" dirty="0" err="1">
                <a:latin typeface="Arial"/>
              </a:rPr>
              <a:t>трябва</a:t>
            </a:r>
            <a:r>
              <a:rPr lang="ru-RU" dirty="0">
                <a:latin typeface="Arial"/>
              </a:rPr>
              <a:t> да си </a:t>
            </a:r>
            <a:r>
              <a:rPr lang="ru-RU" dirty="0" err="1">
                <a:latin typeface="Arial"/>
              </a:rPr>
              <a:t>вършат</a:t>
            </a:r>
            <a:r>
              <a:rPr lang="ru-RU" dirty="0">
                <a:latin typeface="Arial"/>
              </a:rPr>
              <a:t> </a:t>
            </a:r>
            <a:r>
              <a:rPr lang="ru-RU" dirty="0" err="1" smtClean="0">
                <a:latin typeface="Arial"/>
              </a:rPr>
              <a:t>работата</a:t>
            </a:r>
            <a:r>
              <a:rPr lang="ru-RU" dirty="0">
                <a:latin typeface="Arial"/>
              </a:rPr>
              <a:t>!</a:t>
            </a: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latin typeface="Arial"/>
              </a:rPr>
              <a:t>Създай</a:t>
            </a:r>
            <a:r>
              <a:rPr lang="ru-RU" dirty="0">
                <a:latin typeface="Arial"/>
              </a:rPr>
              <a:t> атмосфера, в </a:t>
            </a:r>
            <a:r>
              <a:rPr lang="ru-RU" dirty="0" err="1">
                <a:latin typeface="Arial"/>
              </a:rPr>
              <a:t>която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човек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може</a:t>
            </a:r>
            <a:r>
              <a:rPr lang="ru-RU" dirty="0">
                <a:latin typeface="Arial"/>
              </a:rPr>
              <a:t> да се учи от </a:t>
            </a:r>
            <a:r>
              <a:rPr lang="ru-RU" dirty="0" err="1" smtClean="0">
                <a:latin typeface="Arial"/>
              </a:rPr>
              <a:t>грешките</a:t>
            </a:r>
            <a:r>
              <a:rPr lang="ru-RU" dirty="0">
                <a:latin typeface="Arial"/>
              </a:rPr>
              <a:t>.</a:t>
            </a: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latin typeface="Arial"/>
              </a:rPr>
              <a:t>Ако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получиш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компетентност</a:t>
            </a:r>
            <a:r>
              <a:rPr lang="ru-RU" dirty="0">
                <a:latin typeface="Arial"/>
              </a:rPr>
              <a:t> за </a:t>
            </a:r>
            <a:r>
              <a:rPr lang="ru-RU" dirty="0" err="1">
                <a:latin typeface="Arial"/>
              </a:rPr>
              <a:t>ръководене</a:t>
            </a:r>
            <a:r>
              <a:rPr lang="ru-RU" dirty="0">
                <a:latin typeface="Arial"/>
              </a:rPr>
              <a:t>, </a:t>
            </a:r>
            <a:r>
              <a:rPr lang="ru-RU" dirty="0" err="1">
                <a:latin typeface="Arial"/>
              </a:rPr>
              <a:t>веднага</a:t>
            </a:r>
            <a:r>
              <a:rPr lang="ru-RU" dirty="0">
                <a:latin typeface="Arial"/>
              </a:rPr>
              <a:t> се </a:t>
            </a:r>
            <a:r>
              <a:rPr lang="ru-RU" dirty="0" err="1" smtClean="0">
                <a:latin typeface="Arial"/>
              </a:rPr>
              <a:t>възползвай</a:t>
            </a:r>
            <a:r>
              <a:rPr lang="ru-RU" dirty="0">
                <a:latin typeface="Arial"/>
              </a:rPr>
              <a:t>!</a:t>
            </a: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 err="1">
                <a:latin typeface="Arial"/>
              </a:rPr>
              <a:t>Винаги</a:t>
            </a:r>
            <a:r>
              <a:rPr lang="ru-RU" dirty="0">
                <a:latin typeface="Arial"/>
              </a:rPr>
              <a:t> избирай </a:t>
            </a:r>
            <a:r>
              <a:rPr lang="ru-RU" dirty="0" err="1">
                <a:latin typeface="Arial"/>
              </a:rPr>
              <a:t>решението</a:t>
            </a:r>
            <a:r>
              <a:rPr lang="ru-RU" dirty="0">
                <a:latin typeface="Arial"/>
              </a:rPr>
              <a:t>, </a:t>
            </a:r>
            <a:r>
              <a:rPr lang="ru-RU" dirty="0" err="1">
                <a:latin typeface="Arial"/>
              </a:rPr>
              <a:t>което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вътрешният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ти</a:t>
            </a:r>
            <a:r>
              <a:rPr lang="ru-RU" dirty="0">
                <a:latin typeface="Arial"/>
              </a:rPr>
              <a:t> глас </a:t>
            </a:r>
            <a:r>
              <a:rPr lang="ru-RU" dirty="0" smtClean="0">
                <a:latin typeface="Arial"/>
              </a:rPr>
              <a:t>смята </a:t>
            </a:r>
            <a:r>
              <a:rPr lang="ru-RU" dirty="0">
                <a:latin typeface="Arial"/>
              </a:rPr>
              <a:t>за </a:t>
            </a:r>
            <a:r>
              <a:rPr lang="ru-RU" dirty="0" err="1">
                <a:latin typeface="Arial"/>
              </a:rPr>
              <a:t>морално</a:t>
            </a:r>
            <a:r>
              <a:rPr lang="ru-RU" dirty="0">
                <a:latin typeface="Arial"/>
              </a:rPr>
              <a:t> </a:t>
            </a:r>
            <a:r>
              <a:rPr lang="ru-RU" dirty="0" err="1">
                <a:latin typeface="Arial"/>
              </a:rPr>
              <a:t>коректно</a:t>
            </a:r>
            <a:r>
              <a:rPr lang="ru-RU" dirty="0">
                <a:latin typeface="Arial"/>
              </a:rPr>
              <a:t>! </a:t>
            </a:r>
          </a:p>
          <a:p>
            <a:pPr marL="0" indent="0">
              <a:buNone/>
            </a:pPr>
            <a:r>
              <a:rPr lang="ru-RU" dirty="0">
                <a:latin typeface="Arial"/>
              </a:rPr>
              <a:t>генерал </a:t>
            </a:r>
            <a:r>
              <a:rPr lang="ru-RU" dirty="0" err="1">
                <a:latin typeface="Arial"/>
              </a:rPr>
              <a:t>Норман</a:t>
            </a:r>
            <a:r>
              <a:rPr lang="ru-RU" dirty="0">
                <a:latin typeface="Arial"/>
              </a:rPr>
              <a:t> </a:t>
            </a:r>
            <a:r>
              <a:rPr lang="ru-RU" dirty="0" smtClean="0">
                <a:latin typeface="Arial"/>
              </a:rPr>
              <a:t>Шварцкопф, </a:t>
            </a:r>
            <a:endParaRPr lang="ru-RU" dirty="0">
              <a:latin typeface="Arial"/>
            </a:endParaRPr>
          </a:p>
          <a:p>
            <a:pPr marL="0" indent="0">
              <a:buNone/>
            </a:pPr>
            <a:r>
              <a:rPr lang="ru-RU" dirty="0">
                <a:latin typeface="Arial"/>
              </a:rPr>
              <a:t>САЩ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04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bg-BG" dirty="0"/>
              <a:t>Стратегия на управление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 smtClean="0"/>
              <a:t>Осигуряване</a:t>
            </a:r>
            <a:r>
              <a:rPr lang="ru-RU" dirty="0" smtClean="0"/>
              <a:t> </a:t>
            </a:r>
            <a:r>
              <a:rPr lang="ru-RU" dirty="0" err="1"/>
              <a:t>достъп</a:t>
            </a:r>
            <a:r>
              <a:rPr lang="ru-RU" dirty="0"/>
              <a:t> до образование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от района, </a:t>
            </a:r>
            <a:r>
              <a:rPr lang="ru-RU" dirty="0" err="1" smtClean="0"/>
              <a:t>подлежащи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задължително</a:t>
            </a:r>
            <a:r>
              <a:rPr lang="ru-RU" dirty="0"/>
              <a:t> обучение и </a:t>
            </a:r>
            <a:r>
              <a:rPr lang="ru-RU" dirty="0" err="1"/>
              <a:t>интегриране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от </a:t>
            </a:r>
            <a:r>
              <a:rPr lang="ru-RU" dirty="0" err="1" smtClean="0"/>
              <a:t>малцинствените</a:t>
            </a:r>
            <a:r>
              <a:rPr lang="ru-RU" dirty="0" smtClean="0"/>
              <a:t> </a:t>
            </a:r>
            <a:r>
              <a:rPr lang="ru-RU" dirty="0" err="1"/>
              <a:t>групи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Очаквани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: Да се </a:t>
            </a:r>
            <a:r>
              <a:rPr lang="ru-RU" dirty="0" err="1"/>
              <a:t>обхванат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от района,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 smtClean="0"/>
              <a:t>навършили</a:t>
            </a:r>
            <a:r>
              <a:rPr lang="ru-RU" dirty="0" smtClean="0"/>
              <a:t> 16-години</a:t>
            </a:r>
            <a:r>
              <a:rPr lang="ru-RU" dirty="0"/>
              <a:t>. </a:t>
            </a:r>
            <a:r>
              <a:rPr lang="ru-RU" dirty="0" err="1"/>
              <a:t>Децата</a:t>
            </a:r>
            <a:r>
              <a:rPr lang="ru-RU" dirty="0"/>
              <a:t> от </a:t>
            </a:r>
            <a:r>
              <a:rPr lang="ru-RU" dirty="0" err="1"/>
              <a:t>малцинствените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да се включат </a:t>
            </a:r>
            <a:r>
              <a:rPr lang="ru-RU" dirty="0" smtClean="0"/>
              <a:t>активно </a:t>
            </a:r>
            <a:r>
              <a:rPr lang="ru-RU" dirty="0"/>
              <a:t>в </a:t>
            </a:r>
            <a:r>
              <a:rPr lang="ru-RU" dirty="0" err="1"/>
              <a:t>училищния</a:t>
            </a:r>
            <a:r>
              <a:rPr lang="ru-RU" dirty="0"/>
              <a:t> живот.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 smtClean="0"/>
              <a:t>Повиш</a:t>
            </a:r>
            <a:r>
              <a:rPr lang="ru-RU" dirty="0"/>
              <a:t> </a:t>
            </a:r>
            <a:r>
              <a:rPr lang="ru-RU" dirty="0" err="1" smtClean="0"/>
              <a:t>аванеквалификацията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учителите</a:t>
            </a:r>
            <a:r>
              <a:rPr lang="ru-RU" dirty="0"/>
              <a:t> чрез </a:t>
            </a:r>
            <a:r>
              <a:rPr lang="ru-RU" dirty="0" err="1"/>
              <a:t>включването</a:t>
            </a:r>
            <a:r>
              <a:rPr lang="ru-RU" dirty="0"/>
              <a:t> им в </a:t>
            </a:r>
            <a:r>
              <a:rPr lang="ru-RU" dirty="0" err="1" smtClean="0"/>
              <a:t>подходящи</a:t>
            </a:r>
            <a:r>
              <a:rPr lang="ru-RU" dirty="0" smtClean="0"/>
              <a:t> </a:t>
            </a:r>
            <a:r>
              <a:rPr lang="ru-RU" dirty="0" err="1"/>
              <a:t>квалификационни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Очаквани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: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качеството</a:t>
            </a:r>
            <a:r>
              <a:rPr lang="ru-RU" dirty="0"/>
              <a:t> на </a:t>
            </a:r>
            <a:r>
              <a:rPr lang="ru-RU" dirty="0" err="1"/>
              <a:t>преподаване</a:t>
            </a:r>
            <a:r>
              <a:rPr lang="ru-RU" dirty="0"/>
              <a:t> и </a:t>
            </a:r>
            <a:r>
              <a:rPr lang="ru-RU" dirty="0" err="1" smtClean="0"/>
              <a:t>резултатите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обучението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 smtClean="0"/>
              <a:t>Преминаване</a:t>
            </a:r>
            <a:r>
              <a:rPr lang="ru-RU" dirty="0" smtClean="0"/>
              <a:t> </a:t>
            </a:r>
            <a:r>
              <a:rPr lang="ru-RU" dirty="0"/>
              <a:t>от репродуктивно </a:t>
            </a:r>
            <a:r>
              <a:rPr lang="ru-RU" dirty="0" err="1"/>
              <a:t>към</a:t>
            </a:r>
            <a:r>
              <a:rPr lang="ru-RU" dirty="0"/>
              <a:t> творчески тип </a:t>
            </a:r>
            <a:r>
              <a:rPr lang="ru-RU" dirty="0" err="1"/>
              <a:t>преподаване</a:t>
            </a:r>
            <a:r>
              <a:rPr lang="ru-RU" dirty="0"/>
              <a:t> и </a:t>
            </a:r>
            <a:r>
              <a:rPr lang="ru-RU" dirty="0" err="1"/>
              <a:t>учене</a:t>
            </a:r>
            <a:r>
              <a:rPr lang="ru-RU" dirty="0"/>
              <a:t> за </a:t>
            </a:r>
            <a:r>
              <a:rPr lang="ru-RU" dirty="0" smtClean="0"/>
              <a:t>по-практически </a:t>
            </a:r>
            <a:r>
              <a:rPr lang="ru-RU" dirty="0" err="1"/>
              <a:t>ориентирани</a:t>
            </a:r>
            <a:r>
              <a:rPr lang="ru-RU" dirty="0"/>
              <a:t> знания и умения.</a:t>
            </a:r>
          </a:p>
          <a:p>
            <a:pPr marL="0" indent="0">
              <a:buNone/>
            </a:pPr>
            <a:r>
              <a:rPr lang="ru-RU" dirty="0" err="1"/>
              <a:t>Очаквани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: </a:t>
            </a:r>
            <a:r>
              <a:rPr lang="ru-RU" dirty="0" err="1"/>
              <a:t>Създаване</a:t>
            </a:r>
            <a:r>
              <a:rPr lang="ru-RU" dirty="0"/>
              <a:t> на условия за развитие на потребности, </a:t>
            </a:r>
            <a:r>
              <a:rPr lang="ru-RU" dirty="0" err="1" smtClean="0"/>
              <a:t>интереси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нагласи</a:t>
            </a:r>
            <a:r>
              <a:rPr lang="ru-RU" dirty="0"/>
              <a:t> за </a:t>
            </a:r>
            <a:r>
              <a:rPr lang="ru-RU" dirty="0" err="1"/>
              <a:t>учене</a:t>
            </a:r>
            <a:r>
              <a:rPr lang="ru-RU" dirty="0"/>
              <a:t> и за обучение и </a:t>
            </a:r>
            <a:r>
              <a:rPr lang="ru-RU" dirty="0" err="1"/>
              <a:t>самоусъвършенстване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 smtClean="0"/>
              <a:t>целия</a:t>
            </a:r>
            <a:r>
              <a:rPr lang="ru-RU" dirty="0" smtClean="0"/>
              <a:t> </a:t>
            </a:r>
            <a:r>
              <a:rPr lang="ru-RU" dirty="0" err="1"/>
              <a:t>живат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 smtClean="0"/>
              <a:t>Възпитателната</a:t>
            </a:r>
            <a:r>
              <a:rPr lang="ru-RU" dirty="0" smtClean="0"/>
              <a:t> </a:t>
            </a:r>
            <a:r>
              <a:rPr lang="ru-RU" dirty="0"/>
              <a:t>работа с </a:t>
            </a:r>
            <a:r>
              <a:rPr lang="ru-RU" dirty="0" err="1"/>
              <a:t>учениците</a:t>
            </a:r>
            <a:r>
              <a:rPr lang="ru-RU" dirty="0"/>
              <a:t> да се </a:t>
            </a:r>
            <a:r>
              <a:rPr lang="ru-RU" dirty="0" err="1"/>
              <a:t>осъществява</a:t>
            </a:r>
            <a:r>
              <a:rPr lang="ru-RU" dirty="0"/>
              <a:t> в </a:t>
            </a:r>
            <a:r>
              <a:rPr lang="ru-RU" dirty="0" err="1"/>
              <a:t>цялостния</a:t>
            </a:r>
            <a:r>
              <a:rPr lang="ru-RU" dirty="0"/>
              <a:t> </a:t>
            </a:r>
            <a:r>
              <a:rPr lang="ru-RU" dirty="0" smtClean="0"/>
              <a:t>учебно-</a:t>
            </a:r>
            <a:r>
              <a:rPr lang="ru-RU" dirty="0" err="1" smtClean="0"/>
              <a:t>възпитателен</a:t>
            </a:r>
            <a:r>
              <a:rPr lang="ru-RU" dirty="0" smtClean="0"/>
              <a:t> </a:t>
            </a:r>
            <a:r>
              <a:rPr lang="ru-RU" dirty="0" err="1"/>
              <a:t>процес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Очаквани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: </a:t>
            </a:r>
            <a:r>
              <a:rPr lang="ru-RU" dirty="0" err="1"/>
              <a:t>Формиране</a:t>
            </a:r>
            <a:r>
              <a:rPr lang="ru-RU" dirty="0"/>
              <a:t> на </a:t>
            </a:r>
            <a:r>
              <a:rPr lang="ru-RU" dirty="0" err="1"/>
              <a:t>национално</a:t>
            </a:r>
            <a:r>
              <a:rPr lang="ru-RU" dirty="0"/>
              <a:t> </a:t>
            </a:r>
            <a:r>
              <a:rPr lang="ru-RU" dirty="0" err="1"/>
              <a:t>самосъзнание</a:t>
            </a:r>
            <a:r>
              <a:rPr lang="ru-RU" dirty="0"/>
              <a:t>, </a:t>
            </a:r>
            <a:r>
              <a:rPr lang="ru-RU" dirty="0" err="1" smtClean="0"/>
              <a:t>възпитаване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родолюбие</a:t>
            </a:r>
            <a:r>
              <a:rPr lang="ru-RU" dirty="0"/>
              <a:t> и в </a:t>
            </a:r>
            <a:r>
              <a:rPr lang="ru-RU" dirty="0" err="1"/>
              <a:t>съпричастност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глобалните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на </a:t>
            </a:r>
            <a:r>
              <a:rPr lang="ru-RU" dirty="0" err="1" smtClean="0"/>
              <a:t>човечеството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 </a:t>
            </a:r>
            <a:r>
              <a:rPr lang="ru-RU" dirty="0" err="1" smtClean="0"/>
              <a:t>Обогатяване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материалната</a:t>
            </a:r>
            <a:r>
              <a:rPr lang="ru-RU" dirty="0"/>
              <a:t> база и </a:t>
            </a:r>
            <a:r>
              <a:rPr lang="ru-RU" dirty="0" err="1"/>
              <a:t>въвеждане</a:t>
            </a:r>
            <a:r>
              <a:rPr lang="ru-RU" dirty="0"/>
              <a:t> на </a:t>
            </a:r>
            <a:r>
              <a:rPr lang="ru-RU" dirty="0" err="1"/>
              <a:t>новите</a:t>
            </a:r>
            <a:r>
              <a:rPr lang="ru-RU" dirty="0"/>
              <a:t> </a:t>
            </a:r>
            <a:r>
              <a:rPr lang="ru-RU" dirty="0" err="1"/>
              <a:t>информационни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и </a:t>
            </a:r>
            <a:r>
              <a:rPr lang="ru-RU" dirty="0" err="1"/>
              <a:t>комуникационни</a:t>
            </a:r>
            <a:r>
              <a:rPr lang="ru-RU" dirty="0"/>
              <a:t> технологии.</a:t>
            </a:r>
          </a:p>
          <a:p>
            <a:pPr marL="0" indent="0">
              <a:buNone/>
            </a:pPr>
            <a:r>
              <a:rPr lang="ru-RU" dirty="0" err="1"/>
              <a:t>Очаквани</a:t>
            </a:r>
            <a:r>
              <a:rPr lang="ru-RU" dirty="0"/>
              <a:t> </a:t>
            </a:r>
            <a:r>
              <a:rPr lang="ru-RU" dirty="0" err="1"/>
              <a:t>резултати</a:t>
            </a:r>
            <a:r>
              <a:rPr lang="ru-RU" dirty="0"/>
              <a:t>: </a:t>
            </a:r>
            <a:r>
              <a:rPr lang="ru-RU" dirty="0" err="1"/>
              <a:t>Повишаване</a:t>
            </a:r>
            <a:r>
              <a:rPr lang="ru-RU" dirty="0"/>
              <a:t> </a:t>
            </a:r>
            <a:r>
              <a:rPr lang="ru-RU" dirty="0" err="1"/>
              <a:t>въздействащата</a:t>
            </a:r>
            <a:r>
              <a:rPr lang="ru-RU" dirty="0"/>
              <a:t> роля на </a:t>
            </a:r>
            <a:r>
              <a:rPr lang="ru-RU" dirty="0" err="1"/>
              <a:t>жизнената</a:t>
            </a:r>
            <a:r>
              <a:rPr lang="ru-RU" dirty="0"/>
              <a:t> </a:t>
            </a:r>
            <a:r>
              <a:rPr lang="ru-RU" dirty="0" smtClean="0"/>
              <a:t>среда </a:t>
            </a:r>
            <a:r>
              <a:rPr lang="ru-RU" dirty="0"/>
              <a:t>и активно </a:t>
            </a:r>
            <a:r>
              <a:rPr lang="ru-RU" dirty="0" err="1"/>
              <a:t>въвличане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в </a:t>
            </a:r>
            <a:r>
              <a:rPr lang="ru-RU" dirty="0" err="1"/>
              <a:t>образователния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084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/>
              <a:t>Лични</a:t>
            </a:r>
            <a:r>
              <a:rPr lang="ru-RU" b="1" dirty="0"/>
              <a:t> цели </a:t>
            </a:r>
            <a:r>
              <a:rPr lang="ru-RU" b="1" dirty="0" err="1"/>
              <a:t>като</a:t>
            </a:r>
            <a:r>
              <a:rPr lang="ru-RU" b="1" dirty="0"/>
              <a:t> </a:t>
            </a:r>
            <a:r>
              <a:rPr lang="ru-RU" b="1" dirty="0" err="1"/>
              <a:t>ръководител</a:t>
            </a:r>
            <a:endParaRPr lang="ru-RU" b="1" dirty="0"/>
          </a:p>
          <a:p>
            <a:pPr marL="0" indent="0">
              <a:buNone/>
            </a:pPr>
            <a:r>
              <a:rPr lang="ru-RU" dirty="0" err="1" smtClean="0"/>
              <a:t>Професионално</a:t>
            </a:r>
            <a:r>
              <a:rPr lang="ru-RU" dirty="0" smtClean="0"/>
              <a:t> </a:t>
            </a:r>
            <a:r>
              <a:rPr lang="ru-RU" dirty="0" err="1"/>
              <a:t>ръководство</a:t>
            </a:r>
            <a:r>
              <a:rPr lang="ru-RU" dirty="0"/>
              <a:t> на </a:t>
            </a:r>
            <a:r>
              <a:rPr lang="ru-RU" dirty="0" err="1"/>
              <a:t>учителската</a:t>
            </a:r>
            <a:r>
              <a:rPr lang="ru-RU" dirty="0"/>
              <a:t> </a:t>
            </a:r>
            <a:r>
              <a:rPr lang="ru-RU" dirty="0" err="1"/>
              <a:t>колегия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Комуникативност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Екипност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работата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Прозрачност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Обективност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вземане</a:t>
            </a:r>
            <a:r>
              <a:rPr lang="ru-RU" dirty="0"/>
              <a:t> на </a:t>
            </a:r>
            <a:r>
              <a:rPr lang="ru-RU" dirty="0" err="1"/>
              <a:t>решенията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Прецизност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изпълнение</a:t>
            </a:r>
            <a:r>
              <a:rPr lang="ru-RU" dirty="0"/>
              <a:t> на </a:t>
            </a:r>
            <a:r>
              <a:rPr lang="ru-RU" dirty="0" err="1"/>
              <a:t>задълженията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Информиране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Подобряване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условията</a:t>
            </a:r>
            <a:r>
              <a:rPr lang="ru-RU" dirty="0"/>
              <a:t> за </a:t>
            </a:r>
            <a:r>
              <a:rPr lang="ru-RU" dirty="0" smtClean="0"/>
              <a:t>психолого-</a:t>
            </a:r>
            <a:r>
              <a:rPr lang="ru-RU" dirty="0" err="1" smtClean="0"/>
              <a:t>педагогическа</a:t>
            </a:r>
            <a:r>
              <a:rPr lang="ru-RU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подкрепа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и </a:t>
            </a:r>
            <a:r>
              <a:rPr lang="ru-RU" dirty="0" err="1"/>
              <a:t>учениците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Изграждане</a:t>
            </a:r>
            <a:r>
              <a:rPr lang="ru-RU" dirty="0" smtClean="0"/>
              <a:t> </a:t>
            </a:r>
            <a:r>
              <a:rPr lang="ru-RU" dirty="0"/>
              <a:t>на система за превенция на </a:t>
            </a:r>
            <a:r>
              <a:rPr lang="ru-RU" dirty="0" err="1"/>
              <a:t>насилието</a:t>
            </a:r>
            <a:r>
              <a:rPr lang="ru-RU" dirty="0"/>
              <a:t> и </a:t>
            </a:r>
          </a:p>
          <a:p>
            <a:pPr marL="0" indent="0">
              <a:buNone/>
            </a:pPr>
            <a:r>
              <a:rPr lang="ru-RU" dirty="0" err="1"/>
              <a:t>агресията</a:t>
            </a:r>
            <a:r>
              <a:rPr lang="ru-RU" dirty="0"/>
              <a:t> сред </a:t>
            </a:r>
            <a:r>
              <a:rPr lang="ru-RU" dirty="0" err="1"/>
              <a:t>децата</a:t>
            </a:r>
            <a:r>
              <a:rPr lang="ru-RU" dirty="0"/>
              <a:t> и </a:t>
            </a:r>
            <a:r>
              <a:rPr lang="ru-RU" dirty="0" err="1"/>
              <a:t>учениците</a:t>
            </a:r>
            <a:endParaRPr lang="ru-RU" dirty="0"/>
          </a:p>
          <a:p>
            <a:pPr marL="0" indent="0">
              <a:buNone/>
            </a:pPr>
            <a:r>
              <a:rPr lang="ru-RU" dirty="0" err="1" smtClean="0"/>
              <a:t>Създаване</a:t>
            </a:r>
            <a:r>
              <a:rPr lang="ru-RU" dirty="0" smtClean="0"/>
              <a:t> </a:t>
            </a:r>
            <a:r>
              <a:rPr lang="ru-RU" dirty="0"/>
              <a:t>на толерантна </a:t>
            </a:r>
            <a:r>
              <a:rPr lang="ru-RU" dirty="0" err="1"/>
              <a:t>мултиетническа</a:t>
            </a:r>
            <a:r>
              <a:rPr lang="ru-RU" dirty="0"/>
              <a:t> среда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703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915816" y="167372"/>
            <a:ext cx="3397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prstClr val="black"/>
                </a:solidFill>
              </a:rPr>
              <a:t>КВАЛИФИКАЦИИ</a:t>
            </a:r>
            <a:endParaRPr lang="bg-BG" dirty="0"/>
          </a:p>
        </p:txBody>
      </p:sp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211305"/>
              </p:ext>
            </p:extLst>
          </p:nvPr>
        </p:nvGraphicFramePr>
        <p:xfrm>
          <a:off x="97323" y="69269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323" y="69269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992153"/>
              </p:ext>
            </p:extLst>
          </p:nvPr>
        </p:nvGraphicFramePr>
        <p:xfrm>
          <a:off x="6012160" y="7647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2160" y="7647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874750"/>
              </p:ext>
            </p:extLst>
          </p:nvPr>
        </p:nvGraphicFramePr>
        <p:xfrm>
          <a:off x="3059832" y="234888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9832" y="234888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4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537769"/>
              </p:ext>
            </p:extLst>
          </p:nvPr>
        </p:nvGraphicFramePr>
        <p:xfrm>
          <a:off x="107504" y="33265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33265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027013"/>
              </p:ext>
            </p:extLst>
          </p:nvPr>
        </p:nvGraphicFramePr>
        <p:xfrm>
          <a:off x="2915816" y="249289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5816" y="249289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247264"/>
              </p:ext>
            </p:extLst>
          </p:nvPr>
        </p:nvGraphicFramePr>
        <p:xfrm>
          <a:off x="5652120" y="47667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52120" y="47667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132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3746903"/>
              </p:ext>
            </p:extLst>
          </p:nvPr>
        </p:nvGraphicFramePr>
        <p:xfrm>
          <a:off x="179512" y="7647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7647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9621283"/>
              </p:ext>
            </p:extLst>
          </p:nvPr>
        </p:nvGraphicFramePr>
        <p:xfrm>
          <a:off x="6012160" y="7647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2160" y="7647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491111"/>
              </p:ext>
            </p:extLst>
          </p:nvPr>
        </p:nvGraphicFramePr>
        <p:xfrm>
          <a:off x="3059832" y="227687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9832" y="227687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1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665514"/>
              </p:ext>
            </p:extLst>
          </p:nvPr>
        </p:nvGraphicFramePr>
        <p:xfrm>
          <a:off x="3347864" y="3423667"/>
          <a:ext cx="4848195" cy="3400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Acrobat Document" r:id="rId3" imgW="7848600" imgH="5505270" progId="AcroExch.Document.DC">
                  <p:embed/>
                </p:oleObj>
              </mc:Choice>
              <mc:Fallback>
                <p:oleObj name="Acrobat Document" r:id="rId3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7864" y="3423667"/>
                        <a:ext cx="4848195" cy="34007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000804"/>
              </p:ext>
            </p:extLst>
          </p:nvPr>
        </p:nvGraphicFramePr>
        <p:xfrm>
          <a:off x="3563888" y="116632"/>
          <a:ext cx="4644380" cy="3257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Acrobat Document" r:id="rId5" imgW="7848600" imgH="5505270" progId="AcroExch.Document.DC">
                  <p:embed/>
                </p:oleObj>
              </mc:Choice>
              <mc:Fallback>
                <p:oleObj name="Acrobat Document" r:id="rId5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63888" y="116632"/>
                        <a:ext cx="4644380" cy="3257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321065"/>
              </p:ext>
            </p:extLst>
          </p:nvPr>
        </p:nvGraphicFramePr>
        <p:xfrm>
          <a:off x="395536" y="105273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536" y="105273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44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22904"/>
              </p:ext>
            </p:extLst>
          </p:nvPr>
        </p:nvGraphicFramePr>
        <p:xfrm>
          <a:off x="107504" y="11663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663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253569"/>
              </p:ext>
            </p:extLst>
          </p:nvPr>
        </p:nvGraphicFramePr>
        <p:xfrm>
          <a:off x="3203848" y="249289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3848" y="249289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076101"/>
              </p:ext>
            </p:extLst>
          </p:nvPr>
        </p:nvGraphicFramePr>
        <p:xfrm>
          <a:off x="5940152" y="11663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0152" y="11663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08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96475"/>
              </p:ext>
            </p:extLst>
          </p:nvPr>
        </p:nvGraphicFramePr>
        <p:xfrm>
          <a:off x="6084168" y="18864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84168" y="18864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806293"/>
              </p:ext>
            </p:extLst>
          </p:nvPr>
        </p:nvGraphicFramePr>
        <p:xfrm>
          <a:off x="179512" y="11663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11663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764897"/>
              </p:ext>
            </p:extLst>
          </p:nvPr>
        </p:nvGraphicFramePr>
        <p:xfrm>
          <a:off x="3131840" y="279400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1840" y="279400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737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466376"/>
              </p:ext>
            </p:extLst>
          </p:nvPr>
        </p:nvGraphicFramePr>
        <p:xfrm>
          <a:off x="179512" y="1052736"/>
          <a:ext cx="5653088" cy="396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Acrobat Document" r:id="rId3" imgW="7848600" imgH="5505270" progId="AcroExch.Document.DC">
                  <p:embed/>
                </p:oleObj>
              </mc:Choice>
              <mc:Fallback>
                <p:oleObj name="Acrobat Document" r:id="rId3" imgW="7848600" imgH="5505270" progId="AcroExch.Document.DC">
                  <p:embed/>
                  <p:pic>
                    <p:nvPicPr>
                      <p:cNvPr id="0" name="Об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5653088" cy="396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71147"/>
              </p:ext>
            </p:extLst>
          </p:nvPr>
        </p:nvGraphicFramePr>
        <p:xfrm>
          <a:off x="5724128" y="980728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4128" y="980728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12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152824"/>
              </p:ext>
            </p:extLst>
          </p:nvPr>
        </p:nvGraphicFramePr>
        <p:xfrm>
          <a:off x="323528" y="692696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692696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812860"/>
              </p:ext>
            </p:extLst>
          </p:nvPr>
        </p:nvGraphicFramePr>
        <p:xfrm>
          <a:off x="5940152" y="54868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40152" y="54868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387268"/>
              </p:ext>
            </p:extLst>
          </p:nvPr>
        </p:nvGraphicFramePr>
        <p:xfrm>
          <a:off x="3275856" y="270892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Acrobat Document" r:id="rId6" imgW="5505315" imgH="7848420" progId="AcroExch.Document.DC">
                  <p:embed/>
                </p:oleObj>
              </mc:Choice>
              <mc:Fallback>
                <p:oleObj name="Acrobat Document" r:id="rId6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5856" y="270892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975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21837"/>
              </p:ext>
            </p:extLst>
          </p:nvPr>
        </p:nvGraphicFramePr>
        <p:xfrm>
          <a:off x="251520" y="11663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1663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585082"/>
              </p:ext>
            </p:extLst>
          </p:nvPr>
        </p:nvGraphicFramePr>
        <p:xfrm>
          <a:off x="5940152" y="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40152" y="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73491"/>
              </p:ext>
            </p:extLst>
          </p:nvPr>
        </p:nvGraphicFramePr>
        <p:xfrm>
          <a:off x="3059832" y="263691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9832" y="263691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7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94874"/>
              </p:ext>
            </p:extLst>
          </p:nvPr>
        </p:nvGraphicFramePr>
        <p:xfrm>
          <a:off x="3146425" y="139700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6425" y="139700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315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</TotalTime>
  <Words>682</Words>
  <Application>Microsoft Office PowerPoint</Application>
  <PresentationFormat>Презентация на цял екран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2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3" baseType="lpstr">
      <vt:lpstr>Изискани</vt:lpstr>
      <vt:lpstr>Acrobat Document</vt:lpstr>
      <vt:lpstr>Adobe Acrobat Document</vt:lpstr>
      <vt:lpstr>          ПОРТФОЛИО                                         на     Минка Рачева Дринкова                                                     Директор      НУ“ВАСИЛ    ЛЕВСКИ“                с.Иганово</vt:lpstr>
      <vt:lpstr> „Без истинска и всеотдайна обич към децата никой не може да бъде учител в най-дълбокия смисъл на това понятие.“  Я. А. КОМЕНСКИ </vt:lpstr>
      <vt:lpstr> Моето училище  НУ „ВАСИЛ ЛЕВСКИ“  Начален учител е този, който за първи път въвежда децата в храма на знанието. Тук започва тяхната подготовка - изкачването по стълбата на знанието. </vt:lpstr>
      <vt:lpstr>Лична информация   Име – Минка Рачева Дринкова  Образование – висше Бакалавър - Предучилищна педагогика  Специалност - начална и детска педагогика Педагогически стаж –22 години     </vt:lpstr>
      <vt:lpstr>Презентация на PowerPoint</vt:lpstr>
      <vt:lpstr>Презентация на PowerPoint</vt:lpstr>
      <vt:lpstr>Принципи на управление</vt:lpstr>
      <vt:lpstr>Седем правила за ръководене</vt:lpstr>
      <vt:lpstr> Стратегия на управление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ПОРТФОЛИО  на Димитрина Стоянова Павлова-Кундева,начален учител НУ“ВАСИЛ ЛЕВСКИ“- с.Иганово </dc:title>
  <dc:creator>md</dc:creator>
  <cp:lastModifiedBy>md</cp:lastModifiedBy>
  <cp:revision>48</cp:revision>
  <dcterms:created xsi:type="dcterms:W3CDTF">2017-11-08T09:01:16Z</dcterms:created>
  <dcterms:modified xsi:type="dcterms:W3CDTF">2020-01-30T08:09:41Z</dcterms:modified>
</cp:coreProperties>
</file>