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8" r:id="rId11"/>
    <p:sldId id="269" r:id="rId12"/>
    <p:sldId id="265" r:id="rId13"/>
    <p:sldId id="266" r:id="rId14"/>
    <p:sldId id="267" r:id="rId15"/>
    <p:sldId id="270" r:id="rId1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авоъгъл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авоъгъл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авоъгъл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авоъгъл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авоъгъл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авоъгъл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авоъгъл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3" name="Правоъгъл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авоъгъл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Контейнер за съдържани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Контейнер за съдържани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авоъгъл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авоъгъл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авоъгъл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авоъгъл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ъгъл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bg-BG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Контейнер за съдържани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6" name="Контейнер за съдържани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Заглавие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авоъгъл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авоъгъл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авоъгъл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авоъгъл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авоъгъл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авоъгъл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авоъгъл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авоъгъл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авоъгъл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Правоъгъл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Контейнер за съдържани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Правоъгъл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аво съединение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авоъгъл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авоъгъл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авоъгъл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авоъгъл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авоъгъл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авоъгъл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2" name="Правоъгъл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ъгъл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авоъгъл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авоъгъл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авоъгъл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авоъгъл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авоъгъл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авоъгъл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30.1.2020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bg-BG"/>
          </a:p>
        </p:txBody>
      </p:sp>
      <p:sp>
        <p:nvSpPr>
          <p:cNvPr id="8" name="Правоъгъл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07504" y="404664"/>
            <a:ext cx="8064896" cy="4680520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latin typeface="Cambria" panose="02040503050406030204" pitchFamily="18" charset="0"/>
              </a:rPr>
              <a:t>ПОРТФОЛИО </a:t>
            </a:r>
            <a:r>
              <a:rPr lang="ru-RU" dirty="0">
                <a:latin typeface="Cambria" panose="02040503050406030204" pitchFamily="18" charset="0"/>
              </a:rPr>
              <a:t/>
            </a:r>
            <a:br>
              <a:rPr lang="ru-RU" dirty="0">
                <a:latin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</a:rPr>
              <a:t>на</a:t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</a:rPr>
              <a:t> </a:t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 smtClean="0">
                <a:latin typeface="Cambria" panose="02040503050406030204" pitchFamily="18" charset="0"/>
              </a:rPr>
              <a:t>   </a:t>
            </a:r>
            <a:r>
              <a:rPr lang="bg-BG" dirty="0" smtClean="0">
                <a:latin typeface="Cambria" panose="02040503050406030204" pitchFamily="18" charset="0"/>
              </a:rPr>
              <a:t>Тинка Христева Балева                          </a:t>
            </a:r>
            <a:r>
              <a:rPr lang="ru-RU" dirty="0" smtClean="0">
                <a:latin typeface="Cambria" panose="02040503050406030204" pitchFamily="18" charset="0"/>
              </a:rPr>
              <a:t/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</a:rPr>
              <a:t>     </a:t>
            </a:r>
            <a:r>
              <a:rPr lang="ru-RU" dirty="0" err="1" smtClean="0">
                <a:latin typeface="Cambria" panose="02040503050406030204" pitchFamily="18" charset="0"/>
              </a:rPr>
              <a:t>Старши</a:t>
            </a:r>
            <a:r>
              <a:rPr lang="ru-RU" dirty="0" smtClean="0">
                <a:latin typeface="Cambria" panose="02040503050406030204" pitchFamily="18" charset="0"/>
              </a:rPr>
              <a:t> </a:t>
            </a:r>
            <a:r>
              <a:rPr lang="ru-RU" dirty="0" err="1" smtClean="0">
                <a:latin typeface="Cambria" panose="02040503050406030204" pitchFamily="18" charset="0"/>
              </a:rPr>
              <a:t>начален</a:t>
            </a:r>
            <a:r>
              <a:rPr lang="ru-RU" dirty="0" smtClean="0">
                <a:latin typeface="Cambria" panose="02040503050406030204" pitchFamily="18" charset="0"/>
              </a:rPr>
              <a:t> </a:t>
            </a:r>
            <a:r>
              <a:rPr lang="ru-RU" dirty="0" err="1" smtClean="0">
                <a:latin typeface="Cambria" panose="02040503050406030204" pitchFamily="18" charset="0"/>
              </a:rPr>
              <a:t>учител</a:t>
            </a:r>
            <a:r>
              <a:rPr lang="ru-RU" dirty="0" smtClean="0">
                <a:latin typeface="Cambria" panose="02040503050406030204" pitchFamily="18" charset="0"/>
              </a:rPr>
              <a:t/>
            </a:r>
            <a:br>
              <a:rPr lang="ru-RU" dirty="0" smtClean="0">
                <a:latin typeface="Cambria" panose="02040503050406030204" pitchFamily="18" charset="0"/>
              </a:rPr>
            </a:b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smtClean="0">
                <a:latin typeface="Cambria" panose="02040503050406030204" pitchFamily="18" charset="0"/>
              </a:rPr>
              <a:t>        НУ</a:t>
            </a:r>
            <a:r>
              <a:rPr lang="bg-BG" dirty="0" smtClean="0">
                <a:latin typeface="Cambria" panose="02040503050406030204" pitchFamily="18" charset="0"/>
              </a:rPr>
              <a:t>“ВАСИЛ    ЛЕВСКИ“</a:t>
            </a:r>
            <a:br>
              <a:rPr lang="bg-BG" dirty="0" smtClean="0">
                <a:latin typeface="Cambria" panose="02040503050406030204" pitchFamily="18" charset="0"/>
              </a:rPr>
            </a:br>
            <a:r>
              <a:rPr lang="bg-BG" dirty="0">
                <a:latin typeface="Cambria" panose="02040503050406030204" pitchFamily="18" charset="0"/>
              </a:rPr>
              <a:t> </a:t>
            </a:r>
            <a:r>
              <a:rPr lang="bg-BG" dirty="0" smtClean="0">
                <a:latin typeface="Cambria" panose="02040503050406030204" pitchFamily="18" charset="0"/>
              </a:rPr>
              <a:t>      с.Иганово</a:t>
            </a:r>
            <a:endParaRPr lang="bg-BG" dirty="0">
              <a:latin typeface="Cambria" panose="0204050305040603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013176"/>
            <a:ext cx="180020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439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94720" cy="4738538"/>
          </a:xfrm>
        </p:spPr>
        <p:txBody>
          <a:bodyPr>
            <a:normAutofit fontScale="90000"/>
          </a:bodyPr>
          <a:lstStyle/>
          <a:p>
            <a:r>
              <a:rPr lang="bg-BG" dirty="0"/>
              <a:t/>
            </a:r>
            <a:br>
              <a:rPr lang="bg-BG" dirty="0"/>
            </a:br>
            <a:r>
              <a:rPr lang="ru-RU" sz="2400" dirty="0">
                <a:latin typeface="Cambria" panose="02040503050406030204" pitchFamily="18" charset="0"/>
              </a:rPr>
              <a:t>„</a:t>
            </a:r>
            <a:r>
              <a:rPr lang="ru-RU" sz="3200" b="1" dirty="0">
                <a:latin typeface="Cambria" panose="02040503050406030204" pitchFamily="18" charset="0"/>
              </a:rPr>
              <a:t>Без </a:t>
            </a:r>
            <a:r>
              <a:rPr lang="ru-RU" sz="3200" b="1" dirty="0" err="1">
                <a:latin typeface="Cambria" panose="02040503050406030204" pitchFamily="18" charset="0"/>
              </a:rPr>
              <a:t>истинска</a:t>
            </a:r>
            <a:r>
              <a:rPr lang="ru-RU" sz="3200" b="1" dirty="0">
                <a:latin typeface="Cambria" panose="02040503050406030204" pitchFamily="18" charset="0"/>
              </a:rPr>
              <a:t> и </a:t>
            </a:r>
            <a:r>
              <a:rPr lang="ru-RU" sz="3200" b="1" dirty="0" err="1">
                <a:latin typeface="Cambria" panose="02040503050406030204" pitchFamily="18" charset="0"/>
              </a:rPr>
              <a:t>всеотдайна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обич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към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децата</a:t>
            </a:r>
            <a:r>
              <a:rPr lang="ru-RU" sz="3200" b="1" dirty="0">
                <a:latin typeface="Cambria" panose="02040503050406030204" pitchFamily="18" charset="0"/>
              </a:rPr>
              <a:t> никой не </a:t>
            </a:r>
            <a:r>
              <a:rPr lang="ru-RU" sz="3200" b="1" dirty="0" err="1">
                <a:latin typeface="Cambria" panose="02040503050406030204" pitchFamily="18" charset="0"/>
              </a:rPr>
              <a:t>може</a:t>
            </a:r>
            <a:r>
              <a:rPr lang="ru-RU" sz="3200" b="1" dirty="0">
                <a:latin typeface="Cambria" panose="02040503050406030204" pitchFamily="18" charset="0"/>
              </a:rPr>
              <a:t> да </a:t>
            </a:r>
            <a:r>
              <a:rPr lang="ru-RU" sz="3200" b="1" dirty="0" err="1">
                <a:latin typeface="Cambria" panose="02040503050406030204" pitchFamily="18" charset="0"/>
              </a:rPr>
              <a:t>бъде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учител</a:t>
            </a:r>
            <a:r>
              <a:rPr lang="ru-RU" sz="3200" b="1" dirty="0">
                <a:latin typeface="Cambria" panose="02040503050406030204" pitchFamily="18" charset="0"/>
              </a:rPr>
              <a:t> в </a:t>
            </a:r>
            <a:r>
              <a:rPr lang="ru-RU" sz="3200" b="1" dirty="0" err="1">
                <a:latin typeface="Cambria" panose="02040503050406030204" pitchFamily="18" charset="0"/>
              </a:rPr>
              <a:t>най-дълбокия</a:t>
            </a:r>
            <a:r>
              <a:rPr lang="ru-RU" sz="3200" b="1" dirty="0">
                <a:latin typeface="Cambria" panose="02040503050406030204" pitchFamily="18" charset="0"/>
              </a:rPr>
              <a:t> </a:t>
            </a:r>
            <a:r>
              <a:rPr lang="ru-RU" sz="3200" b="1" dirty="0" err="1">
                <a:latin typeface="Cambria" panose="02040503050406030204" pitchFamily="18" charset="0"/>
              </a:rPr>
              <a:t>смисъл</a:t>
            </a:r>
            <a:r>
              <a:rPr lang="ru-RU" sz="3200" b="1" dirty="0">
                <a:latin typeface="Cambria" panose="02040503050406030204" pitchFamily="18" charset="0"/>
              </a:rPr>
              <a:t> на </a:t>
            </a:r>
            <a:r>
              <a:rPr lang="ru-RU" sz="3200" b="1" dirty="0" err="1">
                <a:latin typeface="Cambria" panose="02040503050406030204" pitchFamily="18" charset="0"/>
              </a:rPr>
              <a:t>това</a:t>
            </a:r>
            <a:r>
              <a:rPr lang="ru-RU" sz="3200" b="1" dirty="0">
                <a:latin typeface="Cambria" panose="02040503050406030204" pitchFamily="18" charset="0"/>
              </a:rPr>
              <a:t> понятие.“ </a:t>
            </a:r>
            <a:r>
              <a:rPr lang="ru-RU" sz="3200" b="1" dirty="0" smtClean="0">
                <a:latin typeface="Cambria" panose="02040503050406030204" pitchFamily="18" charset="0"/>
              </a:rPr>
              <a:t/>
            </a:r>
            <a:br>
              <a:rPr lang="ru-RU" sz="3200" b="1" dirty="0" smtClean="0">
                <a:latin typeface="Cambria" panose="02040503050406030204" pitchFamily="18" charset="0"/>
              </a:rPr>
            </a:br>
            <a:r>
              <a:rPr lang="ru-RU" sz="3200" b="1" dirty="0" smtClean="0">
                <a:latin typeface="Cambria" panose="02040503050406030204" pitchFamily="18" charset="0"/>
              </a:rPr>
              <a:t>Я</a:t>
            </a:r>
            <a:r>
              <a:rPr lang="ru-RU" sz="3200" b="1" dirty="0">
                <a:latin typeface="Cambria" panose="02040503050406030204" pitchFamily="18" charset="0"/>
              </a:rPr>
              <a:t>. А. КОМЕНСКИ </a:t>
            </a:r>
            <a:endParaRPr lang="bg-BG" sz="3200" dirty="0">
              <a:latin typeface="Cambria" panose="020405030504060302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20687"/>
            <a:ext cx="3658467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C:\Users\md\Desktop\WP_20180917_08_54_39_Pro (4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24128" y="1412776"/>
            <a:ext cx="2067089" cy="367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74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362274"/>
          </a:xfrm>
        </p:spPr>
        <p:txBody>
          <a:bodyPr>
            <a:normAutofit fontScale="90000"/>
          </a:bodyPr>
          <a:lstStyle/>
          <a:p>
            <a:r>
              <a:rPr lang="bg-BG" dirty="0"/>
              <a:t/>
            </a:r>
            <a:br>
              <a:rPr lang="bg-BG" dirty="0"/>
            </a:br>
            <a:r>
              <a:rPr lang="ru-RU" dirty="0" err="1">
                <a:latin typeface="Cambria" panose="02040503050406030204" pitchFamily="18" charset="0"/>
              </a:rPr>
              <a:t>Моето</a:t>
            </a:r>
            <a:r>
              <a:rPr lang="ru-RU" dirty="0">
                <a:latin typeface="Cambria" panose="02040503050406030204" pitchFamily="18" charset="0"/>
              </a:rPr>
              <a:t> училище </a:t>
            </a:r>
            <a:r>
              <a:rPr lang="ru-RU" b="1" dirty="0" smtClean="0">
                <a:latin typeface="Cambria" panose="02040503050406030204" pitchFamily="18" charset="0"/>
              </a:rPr>
              <a:t> </a:t>
            </a:r>
            <a:r>
              <a:rPr lang="bg-BG" b="1" dirty="0">
                <a:latin typeface="Cambria" panose="02040503050406030204" pitchFamily="18" charset="0"/>
              </a:rPr>
              <a:t>Н</a:t>
            </a:r>
            <a:r>
              <a:rPr lang="ru-RU" b="1" dirty="0" smtClean="0">
                <a:latin typeface="Cambria" panose="02040503050406030204" pitchFamily="18" charset="0"/>
              </a:rPr>
              <a:t>У </a:t>
            </a:r>
            <a:r>
              <a:rPr lang="ru-RU" dirty="0" smtClean="0">
                <a:latin typeface="Cambria" panose="02040503050406030204" pitchFamily="18" charset="0"/>
              </a:rPr>
              <a:t>„</a:t>
            </a:r>
            <a:r>
              <a:rPr lang="ru-RU" b="1" dirty="0" smtClean="0">
                <a:latin typeface="Cambria" panose="02040503050406030204" pitchFamily="18" charset="0"/>
              </a:rPr>
              <a:t>ВАСИЛ ЛЕВСКИ“ </a:t>
            </a:r>
            <a:r>
              <a:rPr lang="ru-RU" dirty="0">
                <a:latin typeface="Cambria" panose="02040503050406030204" pitchFamily="18" charset="0"/>
              </a:rPr>
              <a:t/>
            </a:r>
            <a:br>
              <a:rPr lang="ru-RU" dirty="0">
                <a:latin typeface="Cambria" panose="02040503050406030204" pitchFamily="18" charset="0"/>
              </a:rPr>
            </a:br>
            <a:r>
              <a:rPr lang="ru-RU" dirty="0" err="1">
                <a:latin typeface="Cambria" panose="02040503050406030204" pitchFamily="18" charset="0"/>
              </a:rPr>
              <a:t>Начален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учител</a:t>
            </a:r>
            <a:r>
              <a:rPr lang="ru-RU" dirty="0">
                <a:latin typeface="Cambria" panose="02040503050406030204" pitchFamily="18" charset="0"/>
              </a:rPr>
              <a:t> е </a:t>
            </a:r>
            <a:r>
              <a:rPr lang="ru-RU" dirty="0" err="1">
                <a:latin typeface="Cambria" panose="02040503050406030204" pitchFamily="18" charset="0"/>
              </a:rPr>
              <a:t>този</a:t>
            </a:r>
            <a:r>
              <a:rPr lang="ru-RU" dirty="0">
                <a:latin typeface="Cambria" panose="02040503050406030204" pitchFamily="18" charset="0"/>
              </a:rPr>
              <a:t>, </a:t>
            </a:r>
            <a:r>
              <a:rPr lang="ru-RU" dirty="0" err="1">
                <a:latin typeface="Cambria" panose="02040503050406030204" pitchFamily="18" charset="0"/>
              </a:rPr>
              <a:t>който</a:t>
            </a:r>
            <a:r>
              <a:rPr lang="ru-RU" dirty="0">
                <a:latin typeface="Cambria" panose="02040503050406030204" pitchFamily="18" charset="0"/>
              </a:rPr>
              <a:t> за </a:t>
            </a:r>
            <a:r>
              <a:rPr lang="ru-RU" dirty="0" err="1">
                <a:latin typeface="Cambria" panose="02040503050406030204" pitchFamily="18" charset="0"/>
              </a:rPr>
              <a:t>първи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път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въвежда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децата</a:t>
            </a:r>
            <a:r>
              <a:rPr lang="ru-RU" dirty="0">
                <a:latin typeface="Cambria" panose="02040503050406030204" pitchFamily="18" charset="0"/>
              </a:rPr>
              <a:t> в храма на </a:t>
            </a:r>
            <a:r>
              <a:rPr lang="ru-RU" dirty="0" err="1">
                <a:latin typeface="Cambria" panose="02040503050406030204" pitchFamily="18" charset="0"/>
              </a:rPr>
              <a:t>знанието</a:t>
            </a:r>
            <a:r>
              <a:rPr lang="ru-RU" dirty="0">
                <a:latin typeface="Cambria" panose="02040503050406030204" pitchFamily="18" charset="0"/>
              </a:rPr>
              <a:t>. Тук </a:t>
            </a:r>
            <a:r>
              <a:rPr lang="ru-RU" dirty="0" err="1">
                <a:latin typeface="Cambria" panose="02040503050406030204" pitchFamily="18" charset="0"/>
              </a:rPr>
              <a:t>започва</a:t>
            </a:r>
            <a:r>
              <a:rPr lang="ru-RU" dirty="0">
                <a:latin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</a:rPr>
              <a:t>тяхната</a:t>
            </a:r>
            <a:r>
              <a:rPr lang="ru-RU" dirty="0">
                <a:latin typeface="Cambria" panose="02040503050406030204" pitchFamily="18" charset="0"/>
              </a:rPr>
              <a:t> подготовка - </a:t>
            </a:r>
            <a:r>
              <a:rPr lang="ru-RU" dirty="0" err="1">
                <a:latin typeface="Cambria" panose="02040503050406030204" pitchFamily="18" charset="0"/>
              </a:rPr>
              <a:t>изкачването</a:t>
            </a:r>
            <a:r>
              <a:rPr lang="ru-RU" dirty="0">
                <a:latin typeface="Cambria" panose="02040503050406030204" pitchFamily="18" charset="0"/>
              </a:rPr>
              <a:t> по </a:t>
            </a:r>
            <a:r>
              <a:rPr lang="ru-RU" dirty="0" err="1">
                <a:latin typeface="Cambria" panose="02040503050406030204" pitchFamily="18" charset="0"/>
              </a:rPr>
              <a:t>стълбата</a:t>
            </a:r>
            <a:r>
              <a:rPr lang="ru-RU" dirty="0">
                <a:latin typeface="Cambria" panose="02040503050406030204" pitchFamily="18" charset="0"/>
              </a:rPr>
              <a:t> на </a:t>
            </a:r>
            <a:r>
              <a:rPr lang="ru-RU" dirty="0" err="1">
                <a:latin typeface="Cambria" panose="02040503050406030204" pitchFamily="18" charset="0"/>
              </a:rPr>
              <a:t>знанието</a:t>
            </a:r>
            <a:r>
              <a:rPr lang="ru-RU" dirty="0">
                <a:latin typeface="Cambria" panose="02040503050406030204" pitchFamily="18" charset="0"/>
              </a:rPr>
              <a:t>. </a:t>
            </a:r>
            <a:endParaRPr lang="bg-BG" dirty="0">
              <a:latin typeface="Cambria" panose="02040503050406030204" pitchFamily="18" charset="0"/>
            </a:endParaRPr>
          </a:p>
        </p:txBody>
      </p:sp>
      <p:pic>
        <p:nvPicPr>
          <p:cNvPr id="1027" name="Picture 3" descr="C:\Users\md\Desktop\SAM_276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4302654" cy="242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md\Desktop\SAM_2739-15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924944"/>
            <a:ext cx="2004814" cy="200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147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51520" y="188640"/>
            <a:ext cx="5256584" cy="6264696"/>
          </a:xfrm>
        </p:spPr>
        <p:txBody>
          <a:bodyPr>
            <a:normAutofit fontScale="90000"/>
          </a:bodyPr>
          <a:lstStyle/>
          <a:p>
            <a:pPr>
              <a:lnSpc>
                <a:spcPct val="200000"/>
              </a:lnSpc>
            </a:pP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2000" b="0" dirty="0" smtClean="0"/>
              <a:t/>
            </a:r>
            <a:br>
              <a:rPr lang="bg-BG" sz="2000" b="0" dirty="0" smtClean="0"/>
            </a:br>
            <a:r>
              <a:rPr lang="bg-BG" sz="2700" b="1" dirty="0" smtClean="0"/>
              <a:t>Лична </a:t>
            </a:r>
            <a:r>
              <a:rPr lang="bg-BG" sz="2700" b="1" dirty="0"/>
              <a:t>информация </a:t>
            </a:r>
            <a:r>
              <a:rPr lang="bg-BG" sz="2700" b="0" dirty="0" smtClean="0"/>
              <a:t/>
            </a:r>
            <a:br>
              <a:rPr lang="bg-BG" sz="2700" b="0" dirty="0" smtClean="0"/>
            </a:br>
            <a:r>
              <a:rPr lang="bg-BG" sz="2000" b="0" dirty="0"/>
              <a:t/>
            </a:r>
            <a:br>
              <a:rPr lang="bg-BG" sz="2000" b="0" dirty="0"/>
            </a:br>
            <a:r>
              <a:rPr lang="bg-BG" sz="2200" dirty="0" smtClean="0">
                <a:solidFill>
                  <a:srgbClr val="002060"/>
                </a:solidFill>
              </a:rPr>
              <a:t>Име</a:t>
            </a:r>
            <a:r>
              <a:rPr lang="bg-BG" sz="2200" b="0" dirty="0" smtClean="0">
                <a:solidFill>
                  <a:srgbClr val="002060"/>
                </a:solidFill>
              </a:rPr>
              <a:t> – Тинка Христева Балева</a:t>
            </a:r>
            <a:r>
              <a:rPr lang="bg-BG" sz="2200" dirty="0">
                <a:solidFill>
                  <a:srgbClr val="002060"/>
                </a:solidFill>
              </a:rPr>
              <a:t/>
            </a:r>
            <a:br>
              <a:rPr lang="bg-BG" sz="2200" dirty="0">
                <a:solidFill>
                  <a:srgbClr val="002060"/>
                </a:solidFill>
              </a:rPr>
            </a:br>
            <a:r>
              <a:rPr lang="ru-RU" sz="2200" dirty="0" smtClean="0">
                <a:solidFill>
                  <a:srgbClr val="002060"/>
                </a:solidFill>
              </a:rPr>
              <a:t>Образование</a:t>
            </a:r>
            <a:r>
              <a:rPr lang="ru-RU" sz="2200" b="0" dirty="0" smtClean="0">
                <a:solidFill>
                  <a:srgbClr val="002060"/>
                </a:solidFill>
              </a:rPr>
              <a:t> </a:t>
            </a:r>
            <a:r>
              <a:rPr lang="ru-RU" sz="2200" b="0" dirty="0">
                <a:solidFill>
                  <a:srgbClr val="002060"/>
                </a:solidFill>
              </a:rPr>
              <a:t>– </a:t>
            </a:r>
            <a:r>
              <a:rPr lang="ru-RU" sz="2200" b="0" dirty="0" err="1" smtClean="0">
                <a:solidFill>
                  <a:srgbClr val="002060"/>
                </a:solidFill>
              </a:rPr>
              <a:t>висше</a:t>
            </a:r>
            <a:r>
              <a:rPr lang="en-US" sz="2200" b="0" dirty="0" smtClean="0">
                <a:solidFill>
                  <a:srgbClr val="002060"/>
                </a:solidFill>
              </a:rPr>
              <a:t/>
            </a:r>
            <a:br>
              <a:rPr lang="en-US" sz="2200" b="0" dirty="0" smtClean="0">
                <a:solidFill>
                  <a:srgbClr val="002060"/>
                </a:solidFill>
              </a:rPr>
            </a:br>
            <a:r>
              <a:rPr lang="bg-BG" sz="2200" dirty="0" smtClean="0">
                <a:solidFill>
                  <a:srgbClr val="002060"/>
                </a:solidFill>
              </a:rPr>
              <a:t>Магистър</a:t>
            </a:r>
            <a:r>
              <a:rPr lang="bg-BG" sz="2200" b="0" dirty="0" smtClean="0">
                <a:solidFill>
                  <a:srgbClr val="002060"/>
                </a:solidFill>
              </a:rPr>
              <a:t>  -  </a:t>
            </a:r>
            <a:r>
              <a:rPr lang="bg-BG" sz="2200" b="0" dirty="0">
                <a:solidFill>
                  <a:srgbClr val="002060"/>
                </a:solidFill>
              </a:rPr>
              <a:t>Н</a:t>
            </a:r>
            <a:r>
              <a:rPr lang="bg-BG" sz="2200" b="0" dirty="0" smtClean="0">
                <a:solidFill>
                  <a:srgbClr val="002060"/>
                </a:solidFill>
              </a:rPr>
              <a:t>ачална педагогика</a:t>
            </a:r>
            <a:r>
              <a:rPr lang="ru-RU" sz="2200" b="0" dirty="0" smtClean="0">
                <a:solidFill>
                  <a:srgbClr val="002060"/>
                </a:solidFill>
              </a:rPr>
              <a:t> </a:t>
            </a:r>
            <a:r>
              <a:rPr lang="en-US" sz="2200" b="0" dirty="0" smtClean="0">
                <a:solidFill>
                  <a:srgbClr val="002060"/>
                </a:solidFill>
              </a:rPr>
              <a:t/>
            </a:r>
            <a:br>
              <a:rPr lang="en-US" sz="2200" b="0" dirty="0" smtClean="0">
                <a:solidFill>
                  <a:srgbClr val="002060"/>
                </a:solidFill>
              </a:rPr>
            </a:br>
            <a:r>
              <a:rPr lang="ru-RU" sz="2200" dirty="0" err="1" smtClean="0">
                <a:solidFill>
                  <a:srgbClr val="002060"/>
                </a:solidFill>
              </a:rPr>
              <a:t>Специалност</a:t>
            </a:r>
            <a:r>
              <a:rPr lang="ru-RU" sz="2200" b="0" dirty="0" smtClean="0">
                <a:solidFill>
                  <a:srgbClr val="002060"/>
                </a:solidFill>
              </a:rPr>
              <a:t> - </a:t>
            </a:r>
            <a:r>
              <a:rPr lang="ru-RU" sz="2200" b="0" dirty="0" err="1" smtClean="0">
                <a:solidFill>
                  <a:srgbClr val="002060"/>
                </a:solidFill>
              </a:rPr>
              <a:t>начална</a:t>
            </a:r>
            <a:r>
              <a:rPr lang="ru-RU" sz="2200" b="0" dirty="0" smtClean="0">
                <a:solidFill>
                  <a:srgbClr val="002060"/>
                </a:solidFill>
              </a:rPr>
              <a:t>  педагогика</a:t>
            </a:r>
            <a:r>
              <a:rPr lang="ru-RU" sz="2200" b="0" dirty="0">
                <a:solidFill>
                  <a:srgbClr val="002060"/>
                </a:solidFill>
              </a:rPr>
              <a:t/>
            </a:r>
            <a:br>
              <a:rPr lang="ru-RU" sz="2200" b="0" dirty="0">
                <a:solidFill>
                  <a:srgbClr val="002060"/>
                </a:solidFill>
              </a:rPr>
            </a:br>
            <a:r>
              <a:rPr lang="bg-BG" sz="2200" dirty="0" smtClean="0">
                <a:solidFill>
                  <a:srgbClr val="002060"/>
                </a:solidFill>
              </a:rPr>
              <a:t>Педагогически </a:t>
            </a:r>
            <a:r>
              <a:rPr lang="bg-BG" sz="2200" dirty="0">
                <a:solidFill>
                  <a:srgbClr val="002060"/>
                </a:solidFill>
              </a:rPr>
              <a:t>стаж </a:t>
            </a:r>
            <a:r>
              <a:rPr lang="bg-BG" sz="2200" b="0" dirty="0" smtClean="0">
                <a:solidFill>
                  <a:srgbClr val="002060"/>
                </a:solidFill>
              </a:rPr>
              <a:t>–31 години </a:t>
            </a:r>
            <a:r>
              <a:rPr lang="bg-BG" sz="1800" b="0" dirty="0"/>
              <a:t/>
            </a:r>
            <a:br>
              <a:rPr lang="bg-BG" sz="1800" b="0" dirty="0"/>
            </a:br>
            <a:r>
              <a:rPr lang="bg-BG" sz="1800" b="0" dirty="0"/>
              <a:t/>
            </a:r>
            <a:br>
              <a:rPr lang="bg-BG" sz="1800" b="0" dirty="0"/>
            </a:br>
            <a:r>
              <a:rPr lang="ru-RU" b="0" dirty="0" smtClean="0"/>
              <a:t>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5050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467600" cy="5760640"/>
          </a:xfrm>
        </p:spPr>
        <p:txBody>
          <a:bodyPr>
            <a:normAutofit fontScale="77500" lnSpcReduction="20000"/>
          </a:bodyPr>
          <a:lstStyle/>
          <a:p>
            <a:endParaRPr lang="bg-BG" dirty="0"/>
          </a:p>
          <a:p>
            <a:r>
              <a:rPr lang="bg-BG" dirty="0"/>
              <a:t>ЗА МЕН </a:t>
            </a:r>
          </a:p>
          <a:p>
            <a:r>
              <a:rPr lang="ru-RU" dirty="0">
                <a:solidFill>
                  <a:schemeClr val="tx2"/>
                </a:solidFill>
              </a:rPr>
              <a:t>Аз </a:t>
            </a:r>
            <a:r>
              <a:rPr lang="ru-RU" dirty="0" err="1">
                <a:solidFill>
                  <a:schemeClr val="tx2"/>
                </a:solidFill>
              </a:rPr>
              <a:t>съм</a:t>
            </a:r>
            <a:r>
              <a:rPr lang="ru-RU" dirty="0">
                <a:solidFill>
                  <a:schemeClr val="tx2"/>
                </a:solidFill>
              </a:rPr>
              <a:t> контактна и позитивна </a:t>
            </a:r>
            <a:r>
              <a:rPr lang="ru-RU" dirty="0" err="1">
                <a:solidFill>
                  <a:schemeClr val="tx2"/>
                </a:solidFill>
              </a:rPr>
              <a:t>личност</a:t>
            </a:r>
            <a:r>
              <a:rPr lang="ru-RU" dirty="0">
                <a:solidFill>
                  <a:schemeClr val="tx2"/>
                </a:solidFill>
              </a:rPr>
              <a:t>. </a:t>
            </a:r>
            <a:r>
              <a:rPr lang="ru-RU" dirty="0" err="1">
                <a:solidFill>
                  <a:schemeClr val="tx2"/>
                </a:solidFill>
              </a:rPr>
              <a:t>Поддържам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отлични</a:t>
            </a:r>
            <a:r>
              <a:rPr lang="ru-RU" dirty="0">
                <a:solidFill>
                  <a:schemeClr val="tx2"/>
                </a:solidFill>
              </a:rPr>
              <a:t> взаимоотношения с </a:t>
            </a:r>
            <a:r>
              <a:rPr lang="ru-RU" dirty="0" err="1">
                <a:solidFill>
                  <a:schemeClr val="tx2"/>
                </a:solidFill>
              </a:rPr>
              <a:t>хората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които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ме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заобикалят</a:t>
            </a:r>
            <a:r>
              <a:rPr lang="ru-RU" dirty="0">
                <a:solidFill>
                  <a:schemeClr val="tx2"/>
                </a:solidFill>
              </a:rPr>
              <a:t>. </a:t>
            </a:r>
            <a:r>
              <a:rPr lang="ru-RU" dirty="0" err="1">
                <a:solidFill>
                  <a:schemeClr val="tx2"/>
                </a:solidFill>
              </a:rPr>
              <a:t>Уважавам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колегите</a:t>
            </a:r>
            <a:r>
              <a:rPr lang="ru-RU" dirty="0">
                <a:solidFill>
                  <a:schemeClr val="tx2"/>
                </a:solidFill>
              </a:rPr>
              <a:t> си, </a:t>
            </a:r>
            <a:r>
              <a:rPr lang="ru-RU" dirty="0" err="1">
                <a:solidFill>
                  <a:schemeClr val="tx2"/>
                </a:solidFill>
              </a:rPr>
              <a:t>учениците</a:t>
            </a:r>
            <a:r>
              <a:rPr lang="ru-RU" dirty="0">
                <a:solidFill>
                  <a:schemeClr val="tx2"/>
                </a:solidFill>
              </a:rPr>
              <a:t> и </a:t>
            </a:r>
            <a:r>
              <a:rPr lang="ru-RU" dirty="0" err="1">
                <a:solidFill>
                  <a:schemeClr val="tx2"/>
                </a:solidFill>
              </a:rPr>
              <a:t>родителите</a:t>
            </a:r>
            <a:r>
              <a:rPr lang="ru-RU" dirty="0">
                <a:solidFill>
                  <a:schemeClr val="tx2"/>
                </a:solidFill>
              </a:rPr>
              <a:t>. Имам </a:t>
            </a:r>
            <a:r>
              <a:rPr lang="ru-RU" dirty="0" err="1">
                <a:solidFill>
                  <a:schemeClr val="tx2"/>
                </a:solidFill>
              </a:rPr>
              <a:t>добри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комуникативни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социални</a:t>
            </a:r>
            <a:r>
              <a:rPr lang="ru-RU" dirty="0">
                <a:solidFill>
                  <a:schemeClr val="tx2"/>
                </a:solidFill>
              </a:rPr>
              <a:t> и </a:t>
            </a:r>
            <a:r>
              <a:rPr lang="ru-RU" dirty="0" err="1">
                <a:solidFill>
                  <a:schemeClr val="tx2"/>
                </a:solidFill>
              </a:rPr>
              <a:t>организационни</a:t>
            </a:r>
            <a:r>
              <a:rPr lang="ru-RU" dirty="0">
                <a:solidFill>
                  <a:schemeClr val="tx2"/>
                </a:solidFill>
              </a:rPr>
              <a:t> умения. </a:t>
            </a:r>
          </a:p>
          <a:p>
            <a:r>
              <a:rPr lang="ru-RU" dirty="0">
                <a:solidFill>
                  <a:schemeClr val="tx2"/>
                </a:solidFill>
              </a:rPr>
              <a:t></a:t>
            </a:r>
            <a:r>
              <a:rPr lang="ru-RU" dirty="0" err="1">
                <a:solidFill>
                  <a:schemeClr val="tx2"/>
                </a:solidFill>
              </a:rPr>
              <a:t>Поставям</a:t>
            </a:r>
            <a:r>
              <a:rPr lang="ru-RU" dirty="0">
                <a:solidFill>
                  <a:schemeClr val="tx2"/>
                </a:solidFill>
              </a:rPr>
              <a:t> ученика в </a:t>
            </a:r>
            <a:r>
              <a:rPr lang="ru-RU" dirty="0" err="1">
                <a:solidFill>
                  <a:schemeClr val="tx2"/>
                </a:solidFill>
              </a:rPr>
              <a:t>центъра</a:t>
            </a:r>
            <a:r>
              <a:rPr lang="ru-RU" dirty="0">
                <a:solidFill>
                  <a:schemeClr val="tx2"/>
                </a:solidFill>
              </a:rPr>
              <a:t> на </a:t>
            </a:r>
            <a:r>
              <a:rPr lang="ru-RU" dirty="0" err="1">
                <a:solidFill>
                  <a:schemeClr val="tx2"/>
                </a:solidFill>
              </a:rPr>
              <a:t>вниманието</a:t>
            </a:r>
            <a:r>
              <a:rPr lang="ru-RU" dirty="0">
                <a:solidFill>
                  <a:schemeClr val="tx2"/>
                </a:solidFill>
              </a:rPr>
              <a:t> ми. Стремя се да </a:t>
            </a:r>
            <a:r>
              <a:rPr lang="ru-RU" dirty="0" err="1">
                <a:solidFill>
                  <a:schemeClr val="tx2"/>
                </a:solidFill>
              </a:rPr>
              <a:t>спомагам</a:t>
            </a:r>
            <a:r>
              <a:rPr lang="ru-RU" dirty="0">
                <a:solidFill>
                  <a:schemeClr val="tx2"/>
                </a:solidFill>
              </a:rPr>
              <a:t> за </a:t>
            </a:r>
            <a:r>
              <a:rPr lang="ru-RU" dirty="0" err="1">
                <a:solidFill>
                  <a:schemeClr val="tx2"/>
                </a:solidFill>
              </a:rPr>
              <a:t>неговото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интелектуално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нравствено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общокултурно</a:t>
            </a:r>
            <a:r>
              <a:rPr lang="ru-RU" dirty="0">
                <a:solidFill>
                  <a:schemeClr val="tx2"/>
                </a:solidFill>
              </a:rPr>
              <a:t> и личностно развитие. </a:t>
            </a:r>
          </a:p>
          <a:p>
            <a:r>
              <a:rPr lang="ru-RU" dirty="0">
                <a:solidFill>
                  <a:schemeClr val="tx2"/>
                </a:solidFill>
              </a:rPr>
              <a:t></a:t>
            </a:r>
            <a:r>
              <a:rPr lang="ru-RU" dirty="0" err="1">
                <a:solidFill>
                  <a:schemeClr val="tx2"/>
                </a:solidFill>
              </a:rPr>
              <a:t>Полагам</a:t>
            </a:r>
            <a:r>
              <a:rPr lang="ru-RU" dirty="0">
                <a:solidFill>
                  <a:schemeClr val="tx2"/>
                </a:solidFill>
              </a:rPr>
              <a:t> усилия за </a:t>
            </a:r>
            <a:r>
              <a:rPr lang="ru-RU" dirty="0" err="1">
                <a:solidFill>
                  <a:schemeClr val="tx2"/>
                </a:solidFill>
              </a:rPr>
              <a:t>изграждане</a:t>
            </a:r>
            <a:r>
              <a:rPr lang="ru-RU" dirty="0">
                <a:solidFill>
                  <a:schemeClr val="tx2"/>
                </a:solidFill>
              </a:rPr>
              <a:t> у </a:t>
            </a:r>
            <a:r>
              <a:rPr lang="ru-RU" dirty="0" err="1">
                <a:solidFill>
                  <a:schemeClr val="tx2"/>
                </a:solidFill>
              </a:rPr>
              <a:t>тях</a:t>
            </a:r>
            <a:r>
              <a:rPr lang="ru-RU" dirty="0">
                <a:solidFill>
                  <a:schemeClr val="tx2"/>
                </a:solidFill>
              </a:rPr>
              <a:t> на </a:t>
            </a:r>
            <a:r>
              <a:rPr lang="ru-RU" dirty="0" err="1">
                <a:solidFill>
                  <a:schemeClr val="tx2"/>
                </a:solidFill>
              </a:rPr>
              <a:t>отговорно</a:t>
            </a:r>
            <a:r>
              <a:rPr lang="ru-RU" dirty="0">
                <a:solidFill>
                  <a:schemeClr val="tx2"/>
                </a:solidFill>
              </a:rPr>
              <a:t> поведение в </a:t>
            </a:r>
            <a:r>
              <a:rPr lang="ru-RU" dirty="0" err="1">
                <a:solidFill>
                  <a:schemeClr val="tx2"/>
                </a:solidFill>
              </a:rPr>
              <a:t>общуването</a:t>
            </a:r>
            <a:r>
              <a:rPr lang="ru-RU" dirty="0">
                <a:solidFill>
                  <a:schemeClr val="tx2"/>
                </a:solidFill>
              </a:rPr>
              <a:t> и </a:t>
            </a:r>
            <a:r>
              <a:rPr lang="ru-RU" dirty="0" err="1">
                <a:solidFill>
                  <a:schemeClr val="tx2"/>
                </a:solidFill>
              </a:rPr>
              <a:t>вписване</a:t>
            </a:r>
            <a:r>
              <a:rPr lang="ru-RU" dirty="0">
                <a:solidFill>
                  <a:schemeClr val="tx2"/>
                </a:solidFill>
              </a:rPr>
              <a:t> в </a:t>
            </a:r>
            <a:r>
              <a:rPr lang="ru-RU" dirty="0" err="1">
                <a:solidFill>
                  <a:schemeClr val="tx2"/>
                </a:solidFill>
              </a:rPr>
              <a:t>колектива</a:t>
            </a:r>
            <a:r>
              <a:rPr lang="ru-RU" dirty="0">
                <a:solidFill>
                  <a:schemeClr val="tx2"/>
                </a:solidFill>
              </a:rPr>
              <a:t>. </a:t>
            </a:r>
          </a:p>
          <a:p>
            <a:r>
              <a:rPr lang="ru-RU" dirty="0">
                <a:solidFill>
                  <a:schemeClr val="tx2"/>
                </a:solidFill>
              </a:rPr>
              <a:t>Старая се да </a:t>
            </a:r>
            <a:r>
              <a:rPr lang="ru-RU" dirty="0" err="1">
                <a:solidFill>
                  <a:schemeClr val="tx2"/>
                </a:solidFill>
              </a:rPr>
              <a:t>стимулирам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поощрявам</a:t>
            </a:r>
            <a:r>
              <a:rPr lang="ru-RU" dirty="0">
                <a:solidFill>
                  <a:schemeClr val="tx2"/>
                </a:solidFill>
              </a:rPr>
              <a:t> и </a:t>
            </a:r>
            <a:r>
              <a:rPr lang="ru-RU" dirty="0" err="1">
                <a:solidFill>
                  <a:schemeClr val="tx2"/>
                </a:solidFill>
              </a:rPr>
              <a:t>направлявам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активността</a:t>
            </a:r>
            <a:r>
              <a:rPr lang="ru-RU" dirty="0">
                <a:solidFill>
                  <a:schemeClr val="tx2"/>
                </a:solidFill>
              </a:rPr>
              <a:t> на ученика. </a:t>
            </a:r>
          </a:p>
          <a:p>
            <a:r>
              <a:rPr lang="ru-RU" dirty="0">
                <a:solidFill>
                  <a:schemeClr val="tx2"/>
                </a:solidFill>
              </a:rPr>
              <a:t>Стремя се да </a:t>
            </a:r>
            <a:r>
              <a:rPr lang="ru-RU" dirty="0" err="1">
                <a:solidFill>
                  <a:schemeClr val="tx2"/>
                </a:solidFill>
              </a:rPr>
              <a:t>прилагам</a:t>
            </a:r>
            <a:r>
              <a:rPr lang="ru-RU" dirty="0">
                <a:solidFill>
                  <a:schemeClr val="tx2"/>
                </a:solidFill>
              </a:rPr>
              <a:t> в </a:t>
            </a:r>
            <a:r>
              <a:rPr lang="ru-RU" dirty="0" err="1">
                <a:solidFill>
                  <a:schemeClr val="tx2"/>
                </a:solidFill>
              </a:rPr>
              <a:t>работата</a:t>
            </a:r>
            <a:r>
              <a:rPr lang="ru-RU" dirty="0">
                <a:solidFill>
                  <a:schemeClr val="tx2"/>
                </a:solidFill>
              </a:rPr>
              <a:t> си </a:t>
            </a:r>
            <a:r>
              <a:rPr lang="ru-RU" dirty="0" err="1">
                <a:solidFill>
                  <a:schemeClr val="tx2"/>
                </a:solidFill>
              </a:rPr>
              <a:t>разнообразни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форми</a:t>
            </a:r>
            <a:r>
              <a:rPr lang="ru-RU" dirty="0">
                <a:solidFill>
                  <a:schemeClr val="tx2"/>
                </a:solidFill>
              </a:rPr>
              <a:t> и </a:t>
            </a:r>
            <a:r>
              <a:rPr lang="ru-RU" dirty="0" err="1">
                <a:solidFill>
                  <a:schemeClr val="tx2"/>
                </a:solidFill>
              </a:rPr>
              <a:t>методи</a:t>
            </a:r>
            <a:r>
              <a:rPr lang="ru-RU" dirty="0">
                <a:solidFill>
                  <a:schemeClr val="tx2"/>
                </a:solidFill>
              </a:rPr>
              <a:t> на обучение. </a:t>
            </a:r>
          </a:p>
          <a:p>
            <a:r>
              <a:rPr lang="ru-RU" dirty="0">
                <a:solidFill>
                  <a:schemeClr val="tx2"/>
                </a:solidFill>
              </a:rPr>
              <a:t>В </a:t>
            </a:r>
            <a:r>
              <a:rPr lang="ru-RU" dirty="0" err="1">
                <a:solidFill>
                  <a:schemeClr val="tx2"/>
                </a:solidFill>
              </a:rPr>
              <a:t>ежедневната</a:t>
            </a:r>
            <a:r>
              <a:rPr lang="ru-RU" dirty="0">
                <a:solidFill>
                  <a:schemeClr val="tx2"/>
                </a:solidFill>
              </a:rPr>
              <a:t> си работа с </a:t>
            </a:r>
            <a:r>
              <a:rPr lang="ru-RU" dirty="0" err="1">
                <a:solidFill>
                  <a:schemeClr val="tx2"/>
                </a:solidFill>
              </a:rPr>
              <a:t>учениците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използвам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групови</a:t>
            </a:r>
            <a:r>
              <a:rPr lang="ru-RU" dirty="0">
                <a:solidFill>
                  <a:schemeClr val="tx2"/>
                </a:solidFill>
              </a:rPr>
              <a:t> и </a:t>
            </a:r>
            <a:r>
              <a:rPr lang="ru-RU" dirty="0" err="1">
                <a:solidFill>
                  <a:schemeClr val="tx2"/>
                </a:solidFill>
              </a:rPr>
              <a:t>индивидуални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форми</a:t>
            </a:r>
            <a:r>
              <a:rPr lang="ru-RU" dirty="0">
                <a:solidFill>
                  <a:schemeClr val="tx2"/>
                </a:solidFill>
              </a:rPr>
              <a:t> на </a:t>
            </a:r>
            <a:r>
              <a:rPr lang="ru-RU" dirty="0" err="1">
                <a:solidFill>
                  <a:schemeClr val="tx2"/>
                </a:solidFill>
              </a:rPr>
              <a:t>преподаване</a:t>
            </a:r>
            <a:r>
              <a:rPr lang="ru-RU" dirty="0">
                <a:solidFill>
                  <a:schemeClr val="tx2"/>
                </a:solidFill>
              </a:rPr>
              <a:t>, </a:t>
            </a:r>
            <a:r>
              <a:rPr lang="ru-RU" dirty="0" err="1">
                <a:solidFill>
                  <a:schemeClr val="tx2"/>
                </a:solidFill>
              </a:rPr>
              <a:t>съобразени</a:t>
            </a:r>
            <a:r>
              <a:rPr lang="ru-RU" dirty="0">
                <a:solidFill>
                  <a:schemeClr val="tx2"/>
                </a:solidFill>
              </a:rPr>
              <a:t> с </a:t>
            </a:r>
            <a:r>
              <a:rPr lang="ru-RU" dirty="0" err="1">
                <a:solidFill>
                  <a:schemeClr val="tx2"/>
                </a:solidFill>
              </a:rPr>
              <a:t>възможностите</a:t>
            </a:r>
            <a:r>
              <a:rPr lang="ru-RU" dirty="0">
                <a:solidFill>
                  <a:schemeClr val="tx2"/>
                </a:solidFill>
              </a:rPr>
              <a:t> на </a:t>
            </a:r>
            <a:r>
              <a:rPr lang="ru-RU" dirty="0" err="1">
                <a:solidFill>
                  <a:schemeClr val="tx2"/>
                </a:solidFill>
              </a:rPr>
              <a:t>учениците</a:t>
            </a:r>
            <a:r>
              <a:rPr lang="ru-RU" dirty="0">
                <a:solidFill>
                  <a:schemeClr val="tx2"/>
                </a:solidFill>
              </a:rPr>
              <a:t>. 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8051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755576" y="1443841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/>
          </a:p>
          <a:p>
            <a:r>
              <a:rPr lang="bg-BG" b="1" dirty="0"/>
              <a:t>МЕТОДИ НА </a:t>
            </a:r>
            <a:r>
              <a:rPr lang="bg-BG" b="1" dirty="0" smtClean="0"/>
              <a:t>ПРЕПОДАВАНЕ</a:t>
            </a:r>
            <a:endParaRPr lang="en-US" b="1" dirty="0" smtClean="0"/>
          </a:p>
          <a:p>
            <a:r>
              <a:rPr lang="bg-BG" dirty="0" smtClean="0"/>
              <a:t> </a:t>
            </a:r>
            <a:endParaRPr lang="bg-BG" dirty="0"/>
          </a:p>
          <a:p>
            <a:r>
              <a:rPr lang="ru-RU" dirty="0">
                <a:solidFill>
                  <a:schemeClr val="tx2"/>
                </a:solidFill>
              </a:rPr>
              <a:t></a:t>
            </a:r>
            <a:r>
              <a:rPr lang="ru-RU" b="1" dirty="0" err="1">
                <a:solidFill>
                  <a:schemeClr val="tx2"/>
                </a:solidFill>
              </a:rPr>
              <a:t>Изполване</a:t>
            </a:r>
            <a:r>
              <a:rPr lang="ru-RU" b="1" dirty="0">
                <a:solidFill>
                  <a:schemeClr val="tx2"/>
                </a:solidFill>
              </a:rPr>
              <a:t> на ИТ в </a:t>
            </a:r>
            <a:r>
              <a:rPr lang="ru-RU" b="1" dirty="0" err="1">
                <a:solidFill>
                  <a:schemeClr val="tx2"/>
                </a:solidFill>
              </a:rPr>
              <a:t>часовете</a:t>
            </a:r>
            <a:r>
              <a:rPr lang="ru-RU" b="1" dirty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  <a:p>
            <a:r>
              <a:rPr lang="bg-BG" dirty="0">
                <a:solidFill>
                  <a:schemeClr val="tx2"/>
                </a:solidFill>
              </a:rPr>
              <a:t></a:t>
            </a:r>
            <a:r>
              <a:rPr lang="bg-BG" b="1" dirty="0">
                <a:solidFill>
                  <a:schemeClr val="tx2"/>
                </a:solidFill>
              </a:rPr>
              <a:t>Мултимедийно обучение </a:t>
            </a:r>
            <a:endParaRPr lang="bg-BG" dirty="0">
              <a:solidFill>
                <a:schemeClr val="tx2"/>
              </a:solidFill>
            </a:endParaRPr>
          </a:p>
          <a:p>
            <a:r>
              <a:rPr lang="bg-BG" dirty="0">
                <a:solidFill>
                  <a:schemeClr val="tx2"/>
                </a:solidFill>
              </a:rPr>
              <a:t></a:t>
            </a:r>
            <a:r>
              <a:rPr lang="bg-BG" b="1" dirty="0">
                <a:solidFill>
                  <a:schemeClr val="tx2"/>
                </a:solidFill>
              </a:rPr>
              <a:t>Интерактивни уроци </a:t>
            </a:r>
            <a:endParaRPr lang="bg-BG" dirty="0">
              <a:solidFill>
                <a:schemeClr val="tx2"/>
              </a:solidFill>
            </a:endParaRPr>
          </a:p>
          <a:p>
            <a:r>
              <a:rPr lang="ru-RU" dirty="0">
                <a:solidFill>
                  <a:schemeClr val="tx2"/>
                </a:solidFill>
              </a:rPr>
              <a:t></a:t>
            </a:r>
            <a:r>
              <a:rPr lang="ru-RU" b="1" dirty="0" err="1">
                <a:solidFill>
                  <a:schemeClr val="tx2"/>
                </a:solidFill>
              </a:rPr>
              <a:t>Изготвяне</a:t>
            </a:r>
            <a:r>
              <a:rPr lang="ru-RU" b="1" dirty="0">
                <a:solidFill>
                  <a:schemeClr val="tx2"/>
                </a:solidFill>
              </a:rPr>
              <a:t> и </a:t>
            </a:r>
            <a:r>
              <a:rPr lang="ru-RU" b="1" dirty="0" err="1">
                <a:solidFill>
                  <a:schemeClr val="tx2"/>
                </a:solidFill>
              </a:rPr>
              <a:t>използване</a:t>
            </a:r>
            <a:r>
              <a:rPr lang="ru-RU" b="1" dirty="0">
                <a:solidFill>
                  <a:schemeClr val="tx2"/>
                </a:solidFill>
              </a:rPr>
              <a:t> на презентации при </a:t>
            </a:r>
            <a:r>
              <a:rPr lang="ru-RU" b="1" dirty="0" err="1">
                <a:solidFill>
                  <a:schemeClr val="tx2"/>
                </a:solidFill>
              </a:rPr>
              <a:t>преподаване</a:t>
            </a:r>
            <a:r>
              <a:rPr lang="ru-RU" b="1" dirty="0">
                <a:solidFill>
                  <a:schemeClr val="tx2"/>
                </a:solidFill>
              </a:rPr>
              <a:t> на </a:t>
            </a:r>
            <a:r>
              <a:rPr lang="ru-RU" b="1" dirty="0" err="1">
                <a:solidFill>
                  <a:schemeClr val="tx2"/>
                </a:solidFill>
              </a:rPr>
              <a:t>уроците</a:t>
            </a:r>
            <a:r>
              <a:rPr lang="ru-RU" b="1" dirty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  <a:p>
            <a:endParaRPr lang="bg-BG" dirty="0">
              <a:solidFill>
                <a:schemeClr val="tx2"/>
              </a:solidFill>
            </a:endParaRPr>
          </a:p>
          <a:p>
            <a:r>
              <a:rPr lang="ru-RU" dirty="0" err="1">
                <a:solidFill>
                  <a:schemeClr val="tx2"/>
                </a:solidFill>
              </a:rPr>
              <a:t>Съвременният</a:t>
            </a:r>
            <a:r>
              <a:rPr lang="ru-RU" dirty="0">
                <a:solidFill>
                  <a:schemeClr val="tx2"/>
                </a:solidFill>
              </a:rPr>
              <a:t> подход на </a:t>
            </a:r>
            <a:r>
              <a:rPr lang="ru-RU" dirty="0" err="1">
                <a:solidFill>
                  <a:schemeClr val="tx2"/>
                </a:solidFill>
              </a:rPr>
              <a:t>преподаване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включва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съвременни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методи</a:t>
            </a:r>
            <a:r>
              <a:rPr lang="ru-RU" dirty="0">
                <a:solidFill>
                  <a:schemeClr val="tx2"/>
                </a:solidFill>
              </a:rPr>
              <a:t> и средства за </a:t>
            </a:r>
            <a:r>
              <a:rPr lang="ru-RU" dirty="0" err="1">
                <a:solidFill>
                  <a:schemeClr val="tx2"/>
                </a:solidFill>
              </a:rPr>
              <a:t>представяне</a:t>
            </a:r>
            <a:r>
              <a:rPr lang="ru-RU" dirty="0">
                <a:solidFill>
                  <a:schemeClr val="tx2"/>
                </a:solidFill>
              </a:rPr>
              <a:t> на </a:t>
            </a:r>
            <a:r>
              <a:rPr lang="ru-RU" dirty="0" err="1">
                <a:solidFill>
                  <a:schemeClr val="tx2"/>
                </a:solidFill>
              </a:rPr>
              <a:t>учебния</a:t>
            </a:r>
            <a:r>
              <a:rPr lang="ru-RU" dirty="0">
                <a:solidFill>
                  <a:schemeClr val="tx2"/>
                </a:solidFill>
              </a:rPr>
              <a:t> материал и </a:t>
            </a:r>
            <a:r>
              <a:rPr lang="ru-RU" dirty="0" err="1">
                <a:solidFill>
                  <a:schemeClr val="tx2"/>
                </a:solidFill>
              </a:rPr>
              <a:t>съвременна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материална</a:t>
            </a:r>
            <a:r>
              <a:rPr lang="ru-RU" dirty="0">
                <a:solidFill>
                  <a:schemeClr val="tx2"/>
                </a:solidFill>
              </a:rPr>
              <a:t> база за </a:t>
            </a:r>
            <a:r>
              <a:rPr lang="ru-RU" dirty="0" err="1">
                <a:solidFill>
                  <a:schemeClr val="tx2"/>
                </a:solidFill>
              </a:rPr>
              <a:t>всеки</a:t>
            </a:r>
            <a:r>
              <a:rPr lang="ru-RU" dirty="0">
                <a:solidFill>
                  <a:schemeClr val="tx2"/>
                </a:solidFill>
              </a:rPr>
              <a:t> ученик. </a:t>
            </a:r>
            <a:endParaRPr lang="bg-BG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32656"/>
            <a:ext cx="276225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0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95536" y="993718"/>
            <a:ext cx="75608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bg-BG" sz="4000" dirty="0" smtClean="0">
                <a:latin typeface="Cambria" panose="02040503050406030204" pitchFamily="18" charset="0"/>
              </a:rPr>
              <a:t>Моята педагогическа</a:t>
            </a:r>
            <a:endParaRPr lang="en-US" sz="4000" dirty="0" smtClean="0">
              <a:latin typeface="Cambria" panose="02040503050406030204" pitchFamily="18" charset="0"/>
            </a:endParaRPr>
          </a:p>
          <a:p>
            <a:pPr lvl="2"/>
            <a:r>
              <a:rPr lang="en-US" sz="4000" dirty="0">
                <a:latin typeface="Cambria" panose="02040503050406030204" pitchFamily="18" charset="0"/>
              </a:rPr>
              <a:t> </a:t>
            </a:r>
            <a:r>
              <a:rPr lang="en-US" sz="4000" dirty="0" smtClean="0">
                <a:latin typeface="Cambria" panose="02040503050406030204" pitchFamily="18" charset="0"/>
              </a:rPr>
              <a:t>      </a:t>
            </a:r>
            <a:r>
              <a:rPr lang="bg-BG" sz="4000" dirty="0" smtClean="0">
                <a:latin typeface="Cambria" panose="02040503050406030204" pitchFamily="18" charset="0"/>
              </a:rPr>
              <a:t>философия </a:t>
            </a:r>
          </a:p>
          <a:p>
            <a:pPr lvl="2"/>
            <a:r>
              <a:rPr lang="en-US" sz="4000" dirty="0" smtClean="0">
                <a:solidFill>
                  <a:schemeClr val="tx2"/>
                </a:solidFill>
                <a:latin typeface="Trebuchet MS"/>
              </a:rPr>
              <a:t>                      </a:t>
            </a:r>
            <a:endParaRPr lang="bg-BG" sz="4000" dirty="0">
              <a:solidFill>
                <a:schemeClr val="tx2"/>
              </a:solidFill>
              <a:latin typeface="Trebuchet MS"/>
            </a:endParaRPr>
          </a:p>
          <a:p>
            <a:r>
              <a:rPr lang="ru-RU" sz="1600" dirty="0">
                <a:solidFill>
                  <a:schemeClr val="tx2"/>
                </a:solidFill>
              </a:rPr>
              <a:t>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Човекът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,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който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води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учениците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в света на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знанието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, е </a:t>
            </a:r>
            <a:r>
              <a:rPr lang="ru-RU" sz="2000" b="1" dirty="0" err="1">
                <a:solidFill>
                  <a:schemeClr val="tx2"/>
                </a:solidFill>
                <a:latin typeface="Cambria" panose="02040503050406030204" pitchFamily="18" charset="0"/>
              </a:rPr>
              <a:t>Учителят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. </a:t>
            </a:r>
          </a:p>
          <a:p>
            <a:r>
              <a:rPr lang="ru-RU" sz="2000" dirty="0">
                <a:solidFill>
                  <a:schemeClr val="tx2"/>
                </a:solidFill>
              </a:rPr>
              <a:t>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Учителят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трябва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да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бъде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с добра душа и да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обича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децата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. </a:t>
            </a:r>
          </a:p>
          <a:p>
            <a:r>
              <a:rPr lang="ru-RU" sz="2000" dirty="0">
                <a:solidFill>
                  <a:schemeClr val="tx2"/>
                </a:solidFill>
              </a:rPr>
              <a:t>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От таланта на учителя, от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богатството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на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неговата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личност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, от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неговата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ерудиция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и духовно богатство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зависи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какви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качества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ще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изгради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у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детето</a:t>
            </a:r>
            <a:r>
              <a:rPr lang="ru-RU" sz="2000" dirty="0">
                <a:solidFill>
                  <a:schemeClr val="tx2"/>
                </a:solidFill>
                <a:latin typeface="Trebuchet MS"/>
              </a:rPr>
              <a:t>. </a:t>
            </a:r>
          </a:p>
          <a:p>
            <a:r>
              <a:rPr lang="ru-RU" sz="2000" dirty="0">
                <a:solidFill>
                  <a:schemeClr val="tx2"/>
                </a:solidFill>
              </a:rPr>
              <a:t>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Учителят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трябва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да е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винаги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съветник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, </a:t>
            </a:r>
            <a:r>
              <a:rPr lang="ru-RU" sz="2000" dirty="0" err="1">
                <a:solidFill>
                  <a:schemeClr val="tx2"/>
                </a:solidFill>
                <a:latin typeface="Cambria" panose="02040503050406030204" pitchFamily="18" charset="0"/>
              </a:rPr>
              <a:t>приятел</a:t>
            </a:r>
            <a:r>
              <a:rPr lang="ru-RU" sz="2000" dirty="0">
                <a:solidFill>
                  <a:schemeClr val="tx2"/>
                </a:solidFill>
                <a:latin typeface="Cambria" panose="02040503050406030204" pitchFamily="18" charset="0"/>
              </a:rPr>
              <a:t>, помощник</a:t>
            </a:r>
            <a:r>
              <a:rPr lang="ru-RU" sz="1600" dirty="0">
                <a:latin typeface="Trebuchet MS"/>
              </a:rPr>
              <a:t>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951" y="5301208"/>
            <a:ext cx="11144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25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971600" y="1166843"/>
            <a:ext cx="7272808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/>
          </a:p>
          <a:p>
            <a:pPr lvl="5"/>
            <a:r>
              <a:rPr lang="bg-BG" sz="3200" b="1" dirty="0">
                <a:latin typeface="Cambria" panose="02040503050406030204" pitchFamily="18" charset="0"/>
              </a:rPr>
              <a:t>Дейности </a:t>
            </a:r>
            <a:endParaRPr lang="bg-BG" sz="3200" b="1" dirty="0" smtClean="0">
              <a:latin typeface="Cambria" panose="02040503050406030204" pitchFamily="18" charset="0"/>
            </a:endParaRPr>
          </a:p>
          <a:p>
            <a:pPr lvl="5"/>
            <a:endParaRPr lang="bg-BG" sz="2000" b="1" dirty="0"/>
          </a:p>
          <a:p>
            <a:r>
              <a:rPr lang="bg-BG" dirty="0">
                <a:solidFill>
                  <a:schemeClr val="tx2"/>
                </a:solidFill>
              </a:rPr>
              <a:t>Участие в квалификационни курсове </a:t>
            </a:r>
          </a:p>
          <a:p>
            <a:endParaRPr lang="bg-BG" dirty="0">
              <a:solidFill>
                <a:schemeClr val="tx2"/>
              </a:solidFill>
            </a:endParaRPr>
          </a:p>
          <a:p>
            <a:r>
              <a:rPr lang="ru-RU" dirty="0">
                <a:solidFill>
                  <a:schemeClr val="tx2"/>
                </a:solidFill>
              </a:rPr>
              <a:t>Участие </a:t>
            </a:r>
            <a:r>
              <a:rPr lang="ru-RU" dirty="0" err="1">
                <a:solidFill>
                  <a:schemeClr val="tx2"/>
                </a:solidFill>
              </a:rPr>
              <a:t>във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вътрешно-училищни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квалификационни</a:t>
            </a:r>
            <a:r>
              <a:rPr lang="ru-RU" dirty="0">
                <a:solidFill>
                  <a:schemeClr val="tx2"/>
                </a:solidFill>
              </a:rPr>
              <a:t> </a:t>
            </a:r>
            <a:r>
              <a:rPr lang="ru-RU" dirty="0" err="1">
                <a:solidFill>
                  <a:schemeClr val="tx2"/>
                </a:solidFill>
              </a:rPr>
              <a:t>курсове</a:t>
            </a:r>
            <a:r>
              <a:rPr lang="ru-RU" dirty="0">
                <a:solidFill>
                  <a:schemeClr val="tx2"/>
                </a:solidFill>
              </a:rPr>
              <a:t> </a:t>
            </a:r>
          </a:p>
          <a:p>
            <a:endParaRPr lang="bg-BG" dirty="0">
              <a:solidFill>
                <a:schemeClr val="tx2"/>
              </a:solidFill>
            </a:endParaRPr>
          </a:p>
          <a:p>
            <a:r>
              <a:rPr lang="bg-BG" dirty="0">
                <a:solidFill>
                  <a:schemeClr val="tx2"/>
                </a:solidFill>
              </a:rPr>
              <a:t>Работа в комисии </a:t>
            </a:r>
          </a:p>
          <a:p>
            <a:r>
              <a:rPr lang="ru-RU" dirty="0">
                <a:solidFill>
                  <a:schemeClr val="tx2"/>
                </a:solidFill>
              </a:rPr>
              <a:t>Участие в </a:t>
            </a:r>
            <a:r>
              <a:rPr lang="ru-RU" dirty="0" err="1">
                <a:solidFill>
                  <a:schemeClr val="tx2"/>
                </a:solidFill>
              </a:rPr>
              <a:t>състезанията</a:t>
            </a:r>
            <a:r>
              <a:rPr lang="ru-RU" dirty="0">
                <a:solidFill>
                  <a:schemeClr val="tx2"/>
                </a:solidFill>
              </a:rPr>
              <a:t> на СБНУ </a:t>
            </a:r>
          </a:p>
          <a:p>
            <a:endParaRPr lang="bg-BG" dirty="0">
              <a:solidFill>
                <a:schemeClr val="tx2"/>
              </a:solidFill>
            </a:endParaRPr>
          </a:p>
          <a:p>
            <a:r>
              <a:rPr lang="ru-RU" dirty="0">
                <a:solidFill>
                  <a:schemeClr val="tx2"/>
                </a:solidFill>
              </a:rPr>
              <a:t></a:t>
            </a:r>
            <a:r>
              <a:rPr lang="ru-RU" dirty="0" err="1">
                <a:solidFill>
                  <a:schemeClr val="tx2"/>
                </a:solidFill>
              </a:rPr>
              <a:t>Организиране</a:t>
            </a:r>
            <a:r>
              <a:rPr lang="ru-RU" dirty="0">
                <a:solidFill>
                  <a:schemeClr val="tx2"/>
                </a:solidFill>
              </a:rPr>
              <a:t> на </a:t>
            </a:r>
            <a:r>
              <a:rPr lang="ru-RU" dirty="0" err="1">
                <a:solidFill>
                  <a:schemeClr val="tx2"/>
                </a:solidFill>
              </a:rPr>
              <a:t>тържества</a:t>
            </a:r>
            <a:r>
              <a:rPr lang="ru-RU" dirty="0">
                <a:solidFill>
                  <a:schemeClr val="tx2"/>
                </a:solidFill>
              </a:rPr>
              <a:t> и мероприятия </a:t>
            </a:r>
            <a:r>
              <a:rPr lang="ru-RU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  <a:p>
            <a:r>
              <a:rPr lang="ru-RU" dirty="0">
                <a:solidFill>
                  <a:schemeClr val="tx2"/>
                </a:solidFill>
              </a:rPr>
              <a:t>Работа с </a:t>
            </a:r>
            <a:r>
              <a:rPr lang="ru-RU" dirty="0" err="1">
                <a:solidFill>
                  <a:schemeClr val="tx2"/>
                </a:solidFill>
              </a:rPr>
              <a:t>ученици</a:t>
            </a:r>
            <a:r>
              <a:rPr lang="ru-RU" dirty="0">
                <a:solidFill>
                  <a:schemeClr val="tx2"/>
                </a:solidFill>
              </a:rPr>
              <a:t> и родители </a:t>
            </a:r>
          </a:p>
          <a:p>
            <a:endParaRPr lang="bg-BG" dirty="0">
              <a:solidFill>
                <a:schemeClr val="tx2"/>
              </a:solidFill>
            </a:endParaRPr>
          </a:p>
          <a:p>
            <a:r>
              <a:rPr lang="bg-BG" dirty="0">
                <a:solidFill>
                  <a:schemeClr val="tx2"/>
                </a:solidFill>
              </a:rPr>
              <a:t>Посещение на театрални постановки </a:t>
            </a:r>
          </a:p>
          <a:p>
            <a:r>
              <a:rPr lang="bg-BG" dirty="0">
                <a:solidFill>
                  <a:schemeClr val="tx2"/>
                </a:solidFill>
              </a:rPr>
              <a:t>Екскурзии </a:t>
            </a:r>
          </a:p>
        </p:txBody>
      </p:sp>
    </p:spTree>
    <p:extLst>
      <p:ext uri="{BB962C8B-B14F-4D97-AF65-F5344CB8AC3E}">
        <p14:creationId xmlns:p14="http://schemas.microsoft.com/office/powerpoint/2010/main" val="12219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827584" y="908720"/>
            <a:ext cx="7630616" cy="4608512"/>
          </a:xfrm>
        </p:spPr>
        <p:txBody>
          <a:bodyPr>
            <a:normAutofit/>
          </a:bodyPr>
          <a:lstStyle/>
          <a:p>
            <a:endParaRPr lang="bg-BG" b="0" dirty="0"/>
          </a:p>
          <a:p>
            <a:r>
              <a:rPr lang="bg-BG" sz="2400" dirty="0" err="1"/>
              <a:t>Извънурочна</a:t>
            </a:r>
            <a:r>
              <a:rPr lang="bg-BG" sz="2400" dirty="0"/>
              <a:t> дейност </a:t>
            </a:r>
            <a:endParaRPr lang="bg-BG" sz="2400" dirty="0" smtClean="0"/>
          </a:p>
          <a:p>
            <a:endParaRPr lang="bg-BG" sz="2000" dirty="0"/>
          </a:p>
          <a:p>
            <a:endParaRPr lang="ru-RU" b="0" dirty="0" smtClean="0"/>
          </a:p>
          <a:p>
            <a:endParaRPr lang="ru-RU" b="0" dirty="0"/>
          </a:p>
          <a:p>
            <a:r>
              <a:rPr lang="ru-RU" b="0" dirty="0" smtClean="0"/>
              <a:t></a:t>
            </a:r>
            <a:r>
              <a:rPr lang="ru-RU" b="0" dirty="0">
                <a:latin typeface="Cambria" panose="02040503050406030204" pitchFamily="18" charset="0"/>
              </a:rPr>
              <a:t>Участие в </a:t>
            </a:r>
            <a:r>
              <a:rPr lang="ru-RU" b="0" dirty="0" err="1">
                <a:latin typeface="Cambria" panose="02040503050406030204" pitchFamily="18" charset="0"/>
              </a:rPr>
              <a:t>организацията</a:t>
            </a:r>
            <a:r>
              <a:rPr lang="ru-RU" b="0" dirty="0">
                <a:latin typeface="Cambria" panose="02040503050406030204" pitchFamily="18" charset="0"/>
              </a:rPr>
              <a:t> и </a:t>
            </a:r>
            <a:r>
              <a:rPr lang="ru-RU" b="0" dirty="0" err="1">
                <a:latin typeface="Cambria" panose="02040503050406030204" pitchFamily="18" charset="0"/>
              </a:rPr>
              <a:t>реализацията</a:t>
            </a:r>
            <a:r>
              <a:rPr lang="ru-RU" b="0" dirty="0">
                <a:latin typeface="Cambria" panose="02040503050406030204" pitchFamily="18" charset="0"/>
              </a:rPr>
              <a:t> на </a:t>
            </a:r>
            <a:r>
              <a:rPr lang="ru-RU" b="0" dirty="0" err="1">
                <a:latin typeface="Cambria" panose="02040503050406030204" pitchFamily="18" charset="0"/>
              </a:rPr>
              <a:t>общоучилищни</a:t>
            </a:r>
            <a:r>
              <a:rPr lang="ru-RU" b="0" dirty="0">
                <a:latin typeface="Cambria" panose="02040503050406030204" pitchFamily="18" charset="0"/>
              </a:rPr>
              <a:t> мероприятия и </a:t>
            </a:r>
            <a:r>
              <a:rPr lang="ru-RU" b="0" dirty="0" err="1">
                <a:latin typeface="Cambria" panose="02040503050406030204" pitchFamily="18" charset="0"/>
              </a:rPr>
              <a:t>празници</a:t>
            </a:r>
            <a:r>
              <a:rPr lang="ru-RU" b="0" dirty="0">
                <a:latin typeface="Cambria" panose="02040503050406030204" pitchFamily="18" charset="0"/>
              </a:rPr>
              <a:t> </a:t>
            </a:r>
            <a:endParaRPr lang="ru-RU" b="0" dirty="0" smtClean="0">
              <a:latin typeface="Cambria" panose="02040503050406030204" pitchFamily="18" charset="0"/>
            </a:endParaRPr>
          </a:p>
          <a:p>
            <a:endParaRPr lang="ru-RU" b="0" dirty="0"/>
          </a:p>
          <a:p>
            <a:r>
              <a:rPr lang="ru-RU" b="0" dirty="0"/>
              <a:t></a:t>
            </a:r>
            <a:r>
              <a:rPr lang="ru-RU" b="0" dirty="0">
                <a:latin typeface="Cambria" panose="02040503050406030204" pitchFamily="18" charset="0"/>
              </a:rPr>
              <a:t>Подготовка и </a:t>
            </a:r>
            <a:r>
              <a:rPr lang="ru-RU" b="0" dirty="0" err="1">
                <a:latin typeface="Cambria" panose="02040503050406030204" pitchFamily="18" charset="0"/>
              </a:rPr>
              <a:t>провеждане</a:t>
            </a:r>
            <a:r>
              <a:rPr lang="ru-RU" b="0" dirty="0">
                <a:latin typeface="Cambria" panose="02040503050406030204" pitchFamily="18" charset="0"/>
              </a:rPr>
              <a:t> на </a:t>
            </a:r>
            <a:r>
              <a:rPr lang="ru-RU" b="0" dirty="0" err="1">
                <a:latin typeface="Cambria" panose="02040503050406030204" pitchFamily="18" charset="0"/>
              </a:rPr>
              <a:t>честванията</a:t>
            </a:r>
            <a:r>
              <a:rPr lang="ru-RU" b="0" dirty="0">
                <a:latin typeface="Cambria" panose="02040503050406030204" pitchFamily="18" charset="0"/>
              </a:rPr>
              <a:t> на </a:t>
            </a:r>
            <a:r>
              <a:rPr lang="ru-RU" b="0" dirty="0" err="1">
                <a:latin typeface="Cambria" panose="02040503050406030204" pitchFamily="18" charset="0"/>
              </a:rPr>
              <a:t>патронния</a:t>
            </a:r>
            <a:r>
              <a:rPr lang="ru-RU" b="0" dirty="0">
                <a:latin typeface="Cambria" panose="02040503050406030204" pitchFamily="18" charset="0"/>
              </a:rPr>
              <a:t> </a:t>
            </a:r>
            <a:r>
              <a:rPr lang="ru-RU" b="0" dirty="0" err="1">
                <a:latin typeface="Cambria" panose="02040503050406030204" pitchFamily="18" charset="0"/>
              </a:rPr>
              <a:t>празник</a:t>
            </a:r>
            <a:r>
              <a:rPr lang="ru-RU" b="0" dirty="0">
                <a:latin typeface="Cambria" panose="02040503050406030204" pitchFamily="18" charset="0"/>
              </a:rPr>
              <a:t> на </a:t>
            </a:r>
            <a:r>
              <a:rPr lang="ru-RU" b="0" dirty="0" err="1">
                <a:latin typeface="Cambria" panose="02040503050406030204" pitchFamily="18" charset="0"/>
              </a:rPr>
              <a:t>училището</a:t>
            </a:r>
            <a:r>
              <a:rPr lang="ru-RU" b="0" dirty="0">
                <a:latin typeface="Cambria" panose="02040503050406030204" pitchFamily="18" charset="0"/>
              </a:rPr>
              <a:t> </a:t>
            </a:r>
          </a:p>
          <a:p>
            <a:endParaRPr lang="ru-RU" b="0" dirty="0">
              <a:latin typeface="Cambria" panose="02040503050406030204" pitchFamily="18" charset="0"/>
            </a:endParaRPr>
          </a:p>
          <a:p>
            <a:r>
              <a:rPr lang="bg-BG" b="0" dirty="0" smtClean="0"/>
              <a:t></a:t>
            </a:r>
            <a:r>
              <a:rPr lang="bg-BG" b="0" dirty="0">
                <a:latin typeface="Cambria" panose="02040503050406030204" pitchFamily="18" charset="0"/>
              </a:rPr>
              <a:t>Работа по проекти </a:t>
            </a:r>
          </a:p>
          <a:p>
            <a:endParaRPr lang="bg-BG" b="0" dirty="0"/>
          </a:p>
          <a:p>
            <a:endParaRPr lang="bg-BG" b="0" dirty="0"/>
          </a:p>
          <a:p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286000" y="548680"/>
            <a:ext cx="6172200" cy="4469882"/>
          </a:xfrm>
        </p:spPr>
        <p:txBody>
          <a:bodyPr>
            <a:normAutofit fontScale="90000"/>
          </a:bodyPr>
          <a:lstStyle/>
          <a:p>
            <a:r>
              <a:rPr lang="bg-BG" b="0" dirty="0"/>
              <a:t/>
            </a:r>
            <a:br>
              <a:rPr lang="bg-BG" b="0" dirty="0"/>
            </a:br>
            <a:r>
              <a:rPr lang="bg-BG" b="0" dirty="0" smtClean="0"/>
              <a:t/>
            </a:r>
            <a:br>
              <a:rPr lang="bg-BG" b="0" dirty="0" smtClean="0"/>
            </a:br>
            <a:r>
              <a:rPr lang="bg-BG" b="0" dirty="0"/>
              <a:t/>
            </a:r>
            <a:br>
              <a:rPr lang="bg-BG" b="0" dirty="0"/>
            </a:br>
            <a:r>
              <a:rPr lang="bg-BG" b="0" dirty="0" smtClean="0"/>
              <a:t/>
            </a:r>
            <a:br>
              <a:rPr lang="bg-BG" b="0" dirty="0" smtClean="0"/>
            </a:br>
            <a:r>
              <a:rPr lang="bg-BG" b="0" dirty="0"/>
              <a:t/>
            </a:r>
            <a:br>
              <a:rPr lang="bg-BG" b="0" dirty="0"/>
            </a:br>
            <a:r>
              <a:rPr lang="bg-BG" b="0" dirty="0" smtClean="0"/>
              <a:t/>
            </a:r>
            <a:br>
              <a:rPr lang="bg-BG" b="0" dirty="0" smtClean="0"/>
            </a:br>
            <a:r>
              <a:rPr lang="bg-BG" b="0" dirty="0" smtClean="0"/>
              <a:t/>
            </a:r>
            <a:br>
              <a:rPr lang="bg-BG" b="0" dirty="0" smtClean="0"/>
            </a:br>
            <a:r>
              <a:rPr lang="bg-BG" b="0" dirty="0"/>
              <a:t/>
            </a:r>
            <a:br>
              <a:rPr lang="bg-BG" b="0" dirty="0"/>
            </a:br>
            <a:r>
              <a:rPr lang="bg-BG" b="0" dirty="0"/>
              <a:t/>
            </a:r>
            <a:br>
              <a:rPr lang="bg-BG" b="0" dirty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5935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d\Desktop\тържества\2015-2016\SAM_202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172" y="166865"/>
            <a:ext cx="4032448" cy="268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d\Desktop\тържества\2015-2016\SAM_20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6632"/>
            <a:ext cx="4107796" cy="273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md\Desktop\тържества\2015-2016(1)\SAM_22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29203"/>
            <a:ext cx="4285116" cy="321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md\Desktop\тържества\koleda\20151223_1052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407" y="3151810"/>
            <a:ext cx="4355844" cy="324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700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d\Desktop\тържества\vasil levski\20150218_10060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002" y="260648"/>
            <a:ext cx="5050358" cy="303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d\Desktop\тържества\vasil levski\20150218_1010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01008"/>
            <a:ext cx="4014657" cy="2408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md\Desktop\тържества\Тържество за първа пролет\SAM_16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400162"/>
            <a:ext cx="4412533" cy="294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565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bg-BG" dirty="0"/>
          </a:p>
          <a:p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bg-BG" dirty="0"/>
          </a:p>
          <a:p>
            <a:r>
              <a:rPr lang="bg-BG" dirty="0" smtClean="0"/>
              <a:t> </a:t>
            </a:r>
            <a:endParaRPr lang="bg-BG" dirty="0"/>
          </a:p>
        </p:txBody>
      </p:sp>
      <p:sp>
        <p:nvSpPr>
          <p:cNvPr id="6" name="Правоъгълник 5"/>
          <p:cNvSpPr/>
          <p:nvPr/>
        </p:nvSpPr>
        <p:spPr>
          <a:xfrm>
            <a:off x="2915816" y="91172"/>
            <a:ext cx="33532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>
                <a:solidFill>
                  <a:prstClr val="black"/>
                </a:solidFill>
              </a:rPr>
              <a:t>КВАЛИФИКАЦИИ</a:t>
            </a:r>
            <a:endParaRPr lang="bg-BG" dirty="0"/>
          </a:p>
        </p:txBody>
      </p:sp>
      <p:graphicFrame>
        <p:nvGraphicFramePr>
          <p:cNvPr id="5" name="Об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0330496"/>
              </p:ext>
            </p:extLst>
          </p:nvPr>
        </p:nvGraphicFramePr>
        <p:xfrm>
          <a:off x="683568" y="1073835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3568" y="1073835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0566957"/>
              </p:ext>
            </p:extLst>
          </p:nvPr>
        </p:nvGraphicFramePr>
        <p:xfrm>
          <a:off x="4355976" y="1073835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55976" y="1073835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3041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593332"/>
              </p:ext>
            </p:extLst>
          </p:nvPr>
        </p:nvGraphicFramePr>
        <p:xfrm>
          <a:off x="251520" y="83671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8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836712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777417"/>
              </p:ext>
            </p:extLst>
          </p:nvPr>
        </p:nvGraphicFramePr>
        <p:xfrm>
          <a:off x="3347864" y="908720"/>
          <a:ext cx="5370688" cy="37673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Acrobat Document" r:id="rId5" imgW="7848600" imgH="5505270" progId="AcroExch.Document.DC">
                  <p:embed/>
                </p:oleObj>
              </mc:Choice>
              <mc:Fallback>
                <p:oleObj name="Acrobat Document" r:id="rId5" imgW="7848600" imgH="550527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47864" y="908720"/>
                        <a:ext cx="5370688" cy="37673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114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437808"/>
              </p:ext>
            </p:extLst>
          </p:nvPr>
        </p:nvGraphicFramePr>
        <p:xfrm>
          <a:off x="107504" y="11663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504" y="116632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044354"/>
              </p:ext>
            </p:extLst>
          </p:nvPr>
        </p:nvGraphicFramePr>
        <p:xfrm>
          <a:off x="5868144" y="18864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68144" y="18864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2270120"/>
              </p:ext>
            </p:extLst>
          </p:nvPr>
        </p:nvGraphicFramePr>
        <p:xfrm>
          <a:off x="2987824" y="2564904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" name="Acrobat Document" r:id="rId7" imgW="5505315" imgH="7848420" progId="AcroExch.Document.DC">
                  <p:embed/>
                </p:oleObj>
              </mc:Choice>
              <mc:Fallback>
                <p:oleObj name="Acrobat Document" r:id="rId7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87824" y="2564904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209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657765"/>
              </p:ext>
            </p:extLst>
          </p:nvPr>
        </p:nvGraphicFramePr>
        <p:xfrm>
          <a:off x="611560" y="836712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Acrobat Document" r:id="rId3" imgW="5505315" imgH="7848420" progId="AcroExch.Document.DC">
                  <p:embed/>
                </p:oleObj>
              </mc:Choice>
              <mc:Fallback>
                <p:oleObj name="Acrobat Document" r:id="rId3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836712"/>
                        <a:ext cx="2851150" cy="4064000"/>
                      </a:xfrm>
                      <a:prstGeom prst="rect">
                        <a:avLst/>
                      </a:prstGeom>
                      <a:ln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2525690"/>
              </p:ext>
            </p:extLst>
          </p:nvPr>
        </p:nvGraphicFramePr>
        <p:xfrm>
          <a:off x="4283968" y="908720"/>
          <a:ext cx="285115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Acrobat Document" r:id="rId5" imgW="5505315" imgH="7848420" progId="AcroExch.Document.DC">
                  <p:embed/>
                </p:oleObj>
              </mc:Choice>
              <mc:Fallback>
                <p:oleObj name="Acrobat Document" r:id="rId5" imgW="5505315" imgH="784842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83968" y="908720"/>
                        <a:ext cx="285115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7848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раждански">
  <a:themeElements>
    <a:clrScheme name="Граждански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Граждански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раждански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156</TotalTime>
  <Words>318</Words>
  <Application>Microsoft Office PowerPoint</Application>
  <PresentationFormat>Презентация на цял екран (4:3)</PresentationFormat>
  <Paragraphs>60</Paragraphs>
  <Slides>15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2</vt:i4>
      </vt:variant>
      <vt:variant>
        <vt:lpstr>Заглавия на слайдовете</vt:lpstr>
      </vt:variant>
      <vt:variant>
        <vt:i4>15</vt:i4>
      </vt:variant>
    </vt:vector>
  </HeadingPairs>
  <TitlesOfParts>
    <vt:vector size="18" baseType="lpstr">
      <vt:lpstr>Граждански</vt:lpstr>
      <vt:lpstr>Acrobat Document</vt:lpstr>
      <vt:lpstr>Adobe Acrobat Document</vt:lpstr>
      <vt:lpstr>              ПОРТФОЛИО  на      Тинка Христева Балева                                 Старши начален учител          НУ“ВАСИЛ    ЛЕВСКИ“        с.Иганово</vt:lpstr>
      <vt:lpstr> „Без истинска и всеотдайна обич към децата никой не може да бъде учител в най-дълбокия смисъл на това понятие.“  Я. А. КОМЕНСКИ </vt:lpstr>
      <vt:lpstr> Моето училище  НУ „ВАСИЛ ЛЕВСКИ“  Начален учител е този, който за първи път въвежда децата в храма на знанието. Тук започва тяхната подготовка - изкачването по стълбата на знанието. </vt:lpstr>
      <vt:lpstr>            Лична информация   Име – Тинка Христева Балева Образование – висше Магистър  -  Начална педагогика  Специалност - начална  педагогика Педагогически стаж –31 години  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       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ПОРТФОЛИО  на Димитрина Стоянова Павлова-Кундева,начален учител НУ“ВАСИЛ ЛЕВСКИ“- с.Иганово </dc:title>
  <dc:creator>md</dc:creator>
  <cp:lastModifiedBy>md</cp:lastModifiedBy>
  <cp:revision>55</cp:revision>
  <dcterms:created xsi:type="dcterms:W3CDTF">2017-11-08T09:01:16Z</dcterms:created>
  <dcterms:modified xsi:type="dcterms:W3CDTF">2020-01-30T08:10:21Z</dcterms:modified>
</cp:coreProperties>
</file>